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Tuesday, December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Tuesday, December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Shukla%20S%5bAuthor%5d&amp;cauthor=true&amp;cauthor_uid=23225972" TargetMode="External"/><Relationship Id="rId3" Type="http://schemas.openxmlformats.org/officeDocument/2006/relationships/hyperlink" Target="https://www.ncbi.nlm.nih.gov/pubmed/?term=Thomas%20C%5bAuthor%5d&amp;cauthor=true&amp;cauthor_uid=18177704" TargetMode="External"/><Relationship Id="rId7" Type="http://schemas.openxmlformats.org/officeDocument/2006/relationships/hyperlink" Target="https://www.ncbi.nlm.nih.gov/pubmed/?term=Acharya%20S%5bAuthor%5d&amp;cauthor=true&amp;cauthor_uid=23225972" TargetMode="External"/><Relationship Id="rId2" Type="http://schemas.openxmlformats.org/officeDocument/2006/relationships/hyperlink" Target="https://www.ncbi.nlm.nih.gov/pubmed/?term=Dinstein%20I%5bAuthor%5d&amp;cauthor=true&amp;cauthor_uid=18177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3510904/" TargetMode="External"/><Relationship Id="rId11" Type="http://schemas.openxmlformats.org/officeDocument/2006/relationships/hyperlink" Target="http://www.sciencemag.org/content/334/6061/1427.abstract" TargetMode="External"/><Relationship Id="rId5" Type="http://schemas.openxmlformats.org/officeDocument/2006/relationships/hyperlink" Target="https://www.ncbi.nlm.nih.gov/pubmed/?term=Heeger%20DJ%5bAuthor%5d&amp;cauthor=true&amp;cauthor_uid=18177704" TargetMode="External"/><Relationship Id="rId10" Type="http://schemas.openxmlformats.org/officeDocument/2006/relationships/hyperlink" Target="https://www.ncbi.nlm.nih.gov/pmc/articles/PMC3545445" TargetMode="External"/><Relationship Id="rId4" Type="http://schemas.openxmlformats.org/officeDocument/2006/relationships/hyperlink" Target="https://www.ncbi.nlm.nih.gov/pubmed/?term=Behrmann%20M%5bAuthor%5d&amp;cauthor=true&amp;cauthor_uid=18177704" TargetMode="External"/><Relationship Id="rId9" Type="http://schemas.openxmlformats.org/officeDocument/2006/relationships/hyperlink" Target="https://www.edge.org/memberbio/vilayanur_ramachandr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Зеркальные нейроны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Исследование влияния спорта на работу зеркальных нейронов у подростков 15-17 лет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Зеркальные нейроны, Алёшина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96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725144"/>
            <a:ext cx="7543800" cy="914400"/>
          </a:xfrm>
        </p:spPr>
        <p:txBody>
          <a:bodyPr/>
          <a:lstStyle/>
          <a:p>
            <a:r>
              <a:rPr lang="ru-RU" dirty="0" smtClean="0"/>
              <a:t>Представление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Автор – Алёшина Анастасия</a:t>
            </a:r>
          </a:p>
          <a:p>
            <a:r>
              <a:rPr lang="ru-RU" dirty="0" smtClean="0"/>
              <a:t>Консультант </a:t>
            </a:r>
            <a:r>
              <a:rPr lang="ru-RU" dirty="0" err="1" smtClean="0"/>
              <a:t>Ноздрачёва</a:t>
            </a:r>
            <a:r>
              <a:rPr lang="ru-RU" dirty="0" smtClean="0"/>
              <a:t> Анна Николаевна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860032" y="908720"/>
            <a:ext cx="3345560" cy="3960440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зеркальные нейроны – клетки головного мозга которые активизируются не только когда вы сами выполняете то или иное действие, но и когда вы видите или слышите, как это действие совершается другими</a:t>
            </a: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err="1" smtClean="0"/>
              <a:t>Риззолатти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57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528" y="658368"/>
            <a:ext cx="4294192" cy="41387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Открытие </a:t>
            </a:r>
            <a:r>
              <a:rPr lang="ru-RU" dirty="0">
                <a:effectLst/>
              </a:rPr>
              <a:t>зеркальных нейронов было названо </a:t>
            </a:r>
            <a:r>
              <a:rPr lang="ru-RU" dirty="0" smtClean="0">
                <a:effectLst/>
              </a:rPr>
              <a:t>одним </a:t>
            </a:r>
            <a:r>
              <a:rPr lang="ru-RU" dirty="0">
                <a:effectLst/>
              </a:rPr>
              <a:t>из важнейших событий в </a:t>
            </a:r>
            <a:r>
              <a:rPr lang="ru-RU" dirty="0" err="1" smtClean="0">
                <a:effectLst/>
              </a:rPr>
              <a:t>нейробиологии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за последние 10 </a:t>
            </a:r>
            <a:r>
              <a:rPr lang="ru-RU" dirty="0" smtClean="0">
                <a:effectLst/>
              </a:rPr>
              <a:t>лет. </a:t>
            </a:r>
            <a:r>
              <a:rPr lang="ru-RU" dirty="0">
                <a:effectLst/>
              </a:rPr>
              <a:t>по данным </a:t>
            </a:r>
            <a:r>
              <a:rPr lang="en-US" dirty="0">
                <a:effectLst/>
              </a:rPr>
              <a:t>PubMed</a:t>
            </a:r>
            <a:r>
              <a:rPr lang="ru-RU" dirty="0">
                <a:effectLst/>
              </a:rPr>
              <a:t>, количество статей о зеркальных нейронах перевалило за 800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4997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125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Цель:  исследовать влияние непрофессионального занятия спорта на активность зеркальных нейронов подростков 15-17 лет. </a:t>
            </a:r>
          </a:p>
          <a:p>
            <a:pPr>
              <a:buNone/>
            </a:pPr>
            <a:r>
              <a:rPr lang="ru-RU" dirty="0" smtClean="0"/>
              <a:t>Задачи: </a:t>
            </a:r>
          </a:p>
          <a:p>
            <a:r>
              <a:rPr lang="ru-RU" dirty="0" smtClean="0"/>
              <a:t>Изучить и описать работу зеркальных нейронов (моторных, эмоциональных, а также их эволюционное значение)</a:t>
            </a:r>
          </a:p>
          <a:p>
            <a:r>
              <a:rPr lang="ru-RU" dirty="0" smtClean="0"/>
              <a:t>Разработать методику исследования работы зеркальных нейронов </a:t>
            </a:r>
          </a:p>
          <a:p>
            <a:r>
              <a:rPr lang="ru-RU" dirty="0" smtClean="0"/>
              <a:t>Провести исследование на учениках гимназии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36712"/>
            <a:ext cx="6096000" cy="3657599"/>
          </a:xfrm>
        </p:spPr>
        <p:txBody>
          <a:bodyPr>
            <a:normAutofit fontScale="55000" lnSpcReduction="20000"/>
          </a:bodyPr>
          <a:lstStyle/>
          <a:p>
            <a:pPr marL="18288" indent="0">
              <a:buNone/>
            </a:pPr>
            <a:r>
              <a:rPr lang="ru-RU" sz="2400" dirty="0">
                <a:effectLst/>
              </a:rPr>
              <a:t>Оглавление 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Введение…………………………………………………………………….2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Глава 1. Механизмы работы зеркальных нейронов…..…………………4</a:t>
            </a:r>
            <a:endParaRPr lang="ru-RU" sz="2000" dirty="0">
              <a:effectLst/>
            </a:endParaRPr>
          </a:p>
          <a:p>
            <a:pPr marL="384048" lvl="1" indent="0">
              <a:buNone/>
            </a:pPr>
            <a:r>
              <a:rPr lang="ru-RU" sz="2000" dirty="0">
                <a:effectLst/>
              </a:rPr>
              <a:t>история исследование зеркальных нейронов …………………...4</a:t>
            </a:r>
            <a:endParaRPr lang="ru-RU" sz="1800" dirty="0">
              <a:effectLst/>
            </a:endParaRPr>
          </a:p>
          <a:p>
            <a:pPr marL="384048" lvl="1" indent="0">
              <a:buNone/>
            </a:pPr>
            <a:r>
              <a:rPr lang="ru-RU" sz="2000" dirty="0">
                <a:effectLst/>
              </a:rPr>
              <a:t>механизм работы зеркальных нейронов …………………………6</a:t>
            </a:r>
            <a:endParaRPr lang="ru-RU" sz="18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1.2.1 моторные нейроны…………………………………………..7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1.2.2 эмоциональные нейроны ………………………………….10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1.2.3 зеркальный перенос картины мира………………………12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1.2.4 эволюционное значение зеркальных нейронов …………13.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1.2.5 выводы по первой главе……………………………………14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Глава 2. Исследования влияния спорта на работу зеркальных нейронов подростков…………………………..………………………………………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Заключение………………………………………………….……………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Список литературы………………………………………………………….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57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848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42788"/>
            <a:ext cx="468052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виды зеркальных нейронов: </a:t>
            </a:r>
          </a:p>
          <a:p>
            <a:pPr>
              <a:buFontTx/>
              <a:buChar char="-"/>
            </a:pPr>
            <a:r>
              <a:rPr lang="ru-RU" dirty="0" smtClean="0"/>
              <a:t>Моторные </a:t>
            </a:r>
          </a:p>
          <a:p>
            <a:pPr>
              <a:buFontTx/>
              <a:buChar char="-"/>
            </a:pPr>
            <a:r>
              <a:rPr lang="ru-RU" dirty="0" smtClean="0"/>
              <a:t>Эмоциональные </a:t>
            </a:r>
          </a:p>
          <a:p>
            <a:pPr>
              <a:buFontTx/>
              <a:buChar char="-"/>
            </a:pPr>
            <a:r>
              <a:rPr lang="ru-RU" dirty="0" smtClean="0"/>
              <a:t>Зеркального переноса картины мира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456" y="5373216"/>
            <a:ext cx="7543800" cy="914400"/>
          </a:xfrm>
        </p:spPr>
        <p:txBody>
          <a:bodyPr/>
          <a:lstStyle/>
          <a:p>
            <a:r>
              <a:rPr lang="ru-RU" dirty="0" smtClean="0"/>
              <a:t>Механизм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456" y="1340768"/>
            <a:ext cx="4257811" cy="223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017" y="4077072"/>
            <a:ext cx="5937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650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4392488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Функции зеркальных нейронов:</a:t>
            </a:r>
          </a:p>
          <a:p>
            <a:pPr marL="18288" indent="0">
              <a:buNone/>
            </a:pPr>
            <a:r>
              <a:rPr lang="ru-RU" dirty="0" smtClean="0"/>
              <a:t>- Обучение (пение птиц, речь человека, любые программы «делай как я») </a:t>
            </a:r>
          </a:p>
          <a:p>
            <a:pPr>
              <a:buFontTx/>
              <a:buChar char="-"/>
            </a:pPr>
            <a:r>
              <a:rPr lang="ru-RU" dirty="0" err="1" smtClean="0"/>
              <a:t>эмпатия</a:t>
            </a:r>
            <a:r>
              <a:rPr lang="ru-RU" dirty="0" smtClean="0"/>
              <a:t> (сочувствие)  </a:t>
            </a:r>
          </a:p>
          <a:p>
            <a:pPr>
              <a:buFontTx/>
              <a:buChar char="-"/>
            </a:pPr>
            <a:r>
              <a:rPr lang="ru-RU" dirty="0" smtClean="0"/>
              <a:t>Подражание (в том числе и синхронизация)</a:t>
            </a:r>
          </a:p>
          <a:p>
            <a:pPr>
              <a:buFontTx/>
              <a:buChar char="-"/>
            </a:pPr>
            <a:r>
              <a:rPr lang="ru-RU" dirty="0" smtClean="0"/>
              <a:t>Понимание чужих намерений (</a:t>
            </a:r>
            <a:r>
              <a:rPr lang="en-US" dirty="0" smtClean="0"/>
              <a:t>theory of mind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633239"/>
            <a:ext cx="7543800" cy="914400"/>
          </a:xfrm>
        </p:spPr>
        <p:txBody>
          <a:bodyPr/>
          <a:lstStyle/>
          <a:p>
            <a:r>
              <a:rPr lang="ru-RU" dirty="0" smtClean="0"/>
              <a:t>Механизм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810" y="476672"/>
            <a:ext cx="39615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165" y="3789040"/>
            <a:ext cx="43402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90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53814"/>
            <a:ext cx="5472608" cy="409932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1) измерение пульса при просмотре разных </a:t>
            </a:r>
            <a:r>
              <a:rPr lang="ru-RU" dirty="0" err="1">
                <a:effectLst/>
              </a:rPr>
              <a:t>видеотрыков</a:t>
            </a:r>
            <a:r>
              <a:rPr lang="ru-RU" dirty="0">
                <a:effectLst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2) непроизвольная реакция на поведение экспериментатора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3) "повтори за мной" три блока: </a:t>
            </a:r>
            <a:r>
              <a:rPr lang="ru-RU" dirty="0" smtClean="0">
                <a:effectLst/>
              </a:rPr>
              <a:t>подъём, </a:t>
            </a:r>
            <a:r>
              <a:rPr lang="ru-RU" dirty="0">
                <a:effectLst/>
              </a:rPr>
              <a:t>прикосновение рукой к частям тела (нос, противоположное ухо, плечо, попарное скрещивание рук), повторение изменение положения рук 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проверяется количество ошибок, инструкция "повтори за мной", не говорится "делай той же рукой".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01208"/>
            <a:ext cx="7543800" cy="914400"/>
          </a:xfrm>
        </p:spPr>
        <p:txBody>
          <a:bodyPr/>
          <a:lstStyle/>
          <a:p>
            <a:r>
              <a:rPr lang="ru-RU" dirty="0" smtClean="0"/>
              <a:t>Методика практического исследования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1"/>
            <a:ext cx="31765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047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0"/>
            <a:ext cx="7920880" cy="508518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effectLst/>
              </a:rPr>
              <a:t>Активность системы зеркальных нейронов по данным </a:t>
            </a:r>
            <a:r>
              <a:rPr lang="ru-RU" dirty="0" err="1">
                <a:effectLst/>
              </a:rPr>
              <a:t>фМРТ</a:t>
            </a:r>
            <a:r>
              <a:rPr lang="ru-RU" dirty="0">
                <a:effectLst/>
              </a:rPr>
              <a:t> при просмотре и воображении видеосюжетов/ П.А. Соколов. - Москва - 2014. - 114 с.</a:t>
            </a:r>
          </a:p>
          <a:p>
            <a:r>
              <a:rPr lang="ru-RU" sz="2500" b="1" u="sng" dirty="0">
                <a:effectLst/>
              </a:rPr>
              <a:t>Зеркальные нейроны: краткий научный обзор / В. </a:t>
            </a:r>
            <a:r>
              <a:rPr lang="ru-RU" sz="2500" b="1" u="sng" dirty="0" err="1">
                <a:effectLst/>
              </a:rPr>
              <a:t>Косоногов</a:t>
            </a:r>
            <a:r>
              <a:rPr lang="ru-RU" sz="2500" b="1" u="sng" dirty="0">
                <a:effectLst/>
              </a:rPr>
              <a:t>. – Ростов-на-Дону, 2009 г. – 24 с.</a:t>
            </a:r>
          </a:p>
          <a:p>
            <a:r>
              <a:rPr lang="ru-RU" dirty="0">
                <a:effectLst/>
              </a:rPr>
              <a:t>Вааль де Ф. Истоки морали: в поисках человеческого у приматов. Москва, Альпина, 2014.</a:t>
            </a:r>
          </a:p>
          <a:p>
            <a:r>
              <a:rPr lang="ru-RU" dirty="0" err="1">
                <a:effectLst/>
              </a:rPr>
              <a:t>Свааб</a:t>
            </a:r>
            <a:r>
              <a:rPr lang="ru-RU" dirty="0">
                <a:effectLst/>
              </a:rPr>
              <a:t> Д. Мы – это наш мозг. Москва, Наука, 2014</a:t>
            </a:r>
          </a:p>
          <a:p>
            <a:r>
              <a:rPr lang="ru-RU" sz="2500" b="1" u="sng" dirty="0">
                <a:effectLst/>
              </a:rPr>
              <a:t>Лекции Вячеслава </a:t>
            </a:r>
            <a:r>
              <a:rPr lang="ru-RU" sz="2500" b="1" u="sng" dirty="0" err="1">
                <a:effectLst/>
              </a:rPr>
              <a:t>Дубынина</a:t>
            </a:r>
            <a:r>
              <a:rPr lang="ru-RU" sz="2500" b="1" u="sng" dirty="0">
                <a:effectLst/>
              </a:rPr>
              <a:t> в </a:t>
            </a:r>
            <a:r>
              <a:rPr lang="ru-RU" sz="2500" b="1" u="sng" dirty="0" err="1">
                <a:effectLst/>
              </a:rPr>
              <a:t>лекториуме</a:t>
            </a:r>
            <a:r>
              <a:rPr lang="ru-RU" sz="2500" b="1" u="sng" dirty="0">
                <a:effectLst/>
              </a:rPr>
              <a:t> «открытое образование»  </a:t>
            </a:r>
          </a:p>
          <a:p>
            <a:r>
              <a:rPr lang="en-US" sz="2500" b="1" u="sng" dirty="0">
                <a:effectLst/>
              </a:rPr>
              <a:t>A mirror up to nature \ </a:t>
            </a:r>
            <a:r>
              <a:rPr lang="en-US" sz="2500" b="1" u="sng" dirty="0" err="1">
                <a:effectLst/>
                <a:hlinkClick r:id="rId2"/>
              </a:rPr>
              <a:t>Ilan</a:t>
            </a:r>
            <a:r>
              <a:rPr lang="en-US" sz="2500" b="1" u="sng" dirty="0">
                <a:effectLst/>
                <a:hlinkClick r:id="rId2"/>
              </a:rPr>
              <a:t> </a:t>
            </a:r>
            <a:r>
              <a:rPr lang="en-US" sz="2500" b="1" u="sng" dirty="0" err="1">
                <a:effectLst/>
                <a:hlinkClick r:id="rId2"/>
              </a:rPr>
              <a:t>Dinstein</a:t>
            </a:r>
            <a:r>
              <a:rPr lang="en-US" sz="2500" b="1" u="sng" dirty="0">
                <a:effectLst/>
              </a:rPr>
              <a:t>, </a:t>
            </a:r>
            <a:r>
              <a:rPr lang="en-US" sz="2500" b="1" u="sng" dirty="0" err="1">
                <a:effectLst/>
                <a:hlinkClick r:id="rId3"/>
              </a:rPr>
              <a:t>Cibu</a:t>
            </a:r>
            <a:r>
              <a:rPr lang="en-US" sz="2500" b="1" u="sng" dirty="0">
                <a:effectLst/>
                <a:hlinkClick r:id="rId3"/>
              </a:rPr>
              <a:t> Thomas</a:t>
            </a:r>
            <a:r>
              <a:rPr lang="en-US" sz="2500" b="1" u="sng" dirty="0">
                <a:effectLst/>
              </a:rPr>
              <a:t>, </a:t>
            </a:r>
            <a:r>
              <a:rPr lang="en-US" sz="2500" b="1" u="sng" dirty="0">
                <a:effectLst/>
                <a:hlinkClick r:id="rId4"/>
              </a:rPr>
              <a:t>Marlene </a:t>
            </a:r>
            <a:r>
              <a:rPr lang="en-US" sz="2500" b="1" u="sng" dirty="0" err="1">
                <a:effectLst/>
                <a:hlinkClick r:id="rId4"/>
              </a:rPr>
              <a:t>Behrmann</a:t>
            </a:r>
            <a:r>
              <a:rPr lang="en-US" sz="2500" b="1" u="sng" dirty="0">
                <a:effectLst/>
              </a:rPr>
              <a:t> and </a:t>
            </a:r>
            <a:r>
              <a:rPr lang="en-US" sz="2500" b="1" u="sng" dirty="0">
                <a:effectLst/>
                <a:hlinkClick r:id="rId5"/>
              </a:rPr>
              <a:t>David J. </a:t>
            </a:r>
            <a:r>
              <a:rPr lang="en-US" sz="2500" b="1" u="sng" dirty="0" err="1">
                <a:effectLst/>
                <a:hlinkClick r:id="rId5"/>
              </a:rPr>
              <a:t>Heeger</a:t>
            </a:r>
            <a:r>
              <a:rPr lang="en-US" sz="2500" b="1" u="sng" dirty="0" smtClean="0">
                <a:effectLst/>
              </a:rPr>
              <a:t>,</a:t>
            </a:r>
            <a:r>
              <a:rPr lang="sv-SE" sz="2500" b="1" u="sng" dirty="0">
                <a:effectLst/>
                <a:hlinkClick r:id="rId6"/>
              </a:rPr>
              <a:t> J Nat Sci Biol Med</a:t>
            </a:r>
            <a:r>
              <a:rPr lang="sv-SE" sz="2500" b="1" u="sng" dirty="0">
                <a:effectLst/>
              </a:rPr>
              <a:t>. </a:t>
            </a:r>
            <a:r>
              <a:rPr lang="en-US" sz="2500" b="1" u="sng" dirty="0" smtClean="0">
                <a:effectLst/>
              </a:rPr>
              <a:t> 2008</a:t>
            </a:r>
            <a:endParaRPr lang="ru-RU" sz="2500" b="1" u="sng" dirty="0" smtClean="0">
              <a:effectLst/>
            </a:endParaRPr>
          </a:p>
          <a:p>
            <a:r>
              <a:rPr lang="en-US" sz="2500" b="1" u="sng" dirty="0">
                <a:effectLst/>
              </a:rPr>
              <a:t>Mirror neurons: Enigma of the metaphysical modular </a:t>
            </a:r>
            <a:r>
              <a:rPr lang="en-US" sz="2500" b="1" u="sng" dirty="0" smtClean="0">
                <a:effectLst/>
              </a:rPr>
              <a:t>brain</a:t>
            </a:r>
            <a:r>
              <a:rPr lang="ru-RU" sz="2500" b="1" u="sng" dirty="0" smtClean="0">
                <a:effectLst/>
              </a:rPr>
              <a:t>\ </a:t>
            </a:r>
            <a:r>
              <a:rPr lang="en-US" sz="2500" b="1" u="sng" dirty="0" err="1" smtClean="0">
                <a:effectLst/>
                <a:hlinkClick r:id="rId7"/>
              </a:rPr>
              <a:t>Sourya</a:t>
            </a:r>
            <a:r>
              <a:rPr lang="en-US" sz="2500" b="1" u="sng" dirty="0" smtClean="0">
                <a:effectLst/>
                <a:hlinkClick r:id="rId7"/>
              </a:rPr>
              <a:t> </a:t>
            </a:r>
            <a:r>
              <a:rPr lang="en-US" sz="2500" b="1" u="sng" dirty="0">
                <a:effectLst/>
                <a:hlinkClick r:id="rId7"/>
              </a:rPr>
              <a:t>Acharya</a:t>
            </a:r>
            <a:r>
              <a:rPr lang="en-US" sz="2500" b="1" u="sng" dirty="0">
                <a:effectLst/>
              </a:rPr>
              <a:t> and </a:t>
            </a:r>
            <a:r>
              <a:rPr lang="en-US" sz="2500" b="1" u="sng" dirty="0">
                <a:effectLst/>
                <a:hlinkClick r:id="rId8"/>
              </a:rPr>
              <a:t>Samarth </a:t>
            </a:r>
            <a:r>
              <a:rPr lang="en-US" sz="2500" b="1" u="sng" dirty="0" smtClean="0">
                <a:effectLst/>
                <a:hlinkClick r:id="rId8"/>
              </a:rPr>
              <a:t>Shukla</a:t>
            </a:r>
            <a:r>
              <a:rPr lang="ru-RU" sz="2500" b="1" u="sng" dirty="0" smtClean="0">
                <a:effectLst/>
              </a:rPr>
              <a:t>\ </a:t>
            </a:r>
            <a:r>
              <a:rPr lang="sv-SE" sz="2500" b="1" u="sng" dirty="0">
                <a:effectLst/>
                <a:hlinkClick r:id="rId6"/>
              </a:rPr>
              <a:t>J Nat Sci Biol </a:t>
            </a:r>
            <a:r>
              <a:rPr lang="sv-SE" sz="2500" b="1" u="sng" dirty="0" smtClean="0">
                <a:effectLst/>
                <a:hlinkClick r:id="rId6"/>
              </a:rPr>
              <a:t>Med</a:t>
            </a:r>
            <a:r>
              <a:rPr lang="sv-SE" sz="2500" b="1" u="sng" dirty="0" smtClean="0">
                <a:effectLst/>
              </a:rPr>
              <a:t>.</a:t>
            </a:r>
            <a:r>
              <a:rPr lang="ru-RU" sz="2500" b="1" u="sng" dirty="0" smtClean="0">
                <a:effectLst/>
              </a:rPr>
              <a:t> - </a:t>
            </a:r>
            <a:r>
              <a:rPr lang="sv-SE" sz="2500" b="1" u="sng" dirty="0" smtClean="0">
                <a:effectLst/>
              </a:rPr>
              <a:t>2012</a:t>
            </a:r>
            <a:endParaRPr lang="ru-RU" sz="2500" b="1" u="sng" dirty="0" smtClean="0">
              <a:effectLst/>
            </a:endParaRPr>
          </a:p>
          <a:p>
            <a:r>
              <a:rPr lang="en-US" dirty="0">
                <a:effectLst/>
                <a:hlinkClick r:id="rId9"/>
              </a:rPr>
              <a:t>Ramachandran</a:t>
            </a:r>
            <a:r>
              <a:rPr lang="ru-RU" dirty="0">
                <a:effectLst/>
              </a:rPr>
              <a:t>. </a:t>
            </a:r>
            <a:r>
              <a:rPr lang="en-US" dirty="0">
                <a:effectLst/>
              </a:rPr>
              <a:t>V</a:t>
            </a:r>
            <a:r>
              <a:rPr lang="ru-RU" dirty="0">
                <a:effectLst/>
              </a:rPr>
              <a:t>., </a:t>
            </a:r>
            <a:r>
              <a:rPr lang="en-US" dirty="0">
                <a:effectLst/>
              </a:rPr>
              <a:t>MIRROR NEURONS and imitation learning as the driving force behind the great leap forward in human evolution</a:t>
            </a:r>
            <a:r>
              <a:rPr lang="ru-RU" dirty="0">
                <a:effectLst/>
              </a:rPr>
              <a:t>// </a:t>
            </a:r>
            <a:r>
              <a:rPr lang="en-US" dirty="0">
                <a:effectLst/>
              </a:rPr>
              <a:t>the Edge</a:t>
            </a:r>
            <a:r>
              <a:rPr lang="ru-RU" dirty="0">
                <a:effectLst/>
              </a:rPr>
              <a:t> – </a:t>
            </a:r>
            <a:r>
              <a:rPr lang="ru-RU" dirty="0" smtClean="0">
                <a:effectLst/>
              </a:rPr>
              <a:t>2010</a:t>
            </a:r>
          </a:p>
          <a:p>
            <a:r>
              <a:rPr lang="en-US" dirty="0">
                <a:effectLst/>
              </a:rPr>
              <a:t>McCormick LM, </a:t>
            </a:r>
            <a:r>
              <a:rPr lang="en-US" dirty="0" err="1">
                <a:effectLst/>
              </a:rPr>
              <a:t>Brumm</a:t>
            </a:r>
            <a:r>
              <a:rPr lang="en-US" dirty="0">
                <a:effectLst/>
              </a:rPr>
              <a:t> MC, Beadle JN, Paradiso S, Yamada T, </a:t>
            </a:r>
            <a:r>
              <a:rPr lang="en-US" dirty="0" err="1">
                <a:effectLst/>
              </a:rPr>
              <a:t>Andreasen</a:t>
            </a:r>
            <a:r>
              <a:rPr lang="en-US" dirty="0">
                <a:effectLst/>
              </a:rPr>
              <a:t> </a:t>
            </a:r>
            <a:r>
              <a:rPr lang="en-US" u="sng" dirty="0" smtClean="0">
                <a:effectLst/>
                <a:hlinkClick r:id="rId10"/>
              </a:rPr>
              <a:t>Mirror </a:t>
            </a:r>
            <a:r>
              <a:rPr lang="en-US" u="sng" dirty="0">
                <a:effectLst/>
                <a:hlinkClick r:id="rId10"/>
              </a:rPr>
              <a:t>neuron function, psychosis, and empathy in </a:t>
            </a:r>
            <a:r>
              <a:rPr lang="en-US" u="sng" dirty="0" smtClean="0">
                <a:effectLst/>
                <a:hlinkClick r:id="rId10"/>
              </a:rPr>
              <a:t>schizophrenia</a:t>
            </a:r>
            <a:r>
              <a:rPr lang="en-US" dirty="0" smtClean="0">
                <a:effectLst/>
              </a:rPr>
              <a:t>.</a:t>
            </a:r>
            <a:r>
              <a:rPr lang="en-US" dirty="0">
                <a:effectLst/>
              </a:rPr>
              <a:t> Psychiatry </a:t>
            </a:r>
            <a:r>
              <a:rPr lang="en-US" dirty="0" smtClean="0">
                <a:effectLst/>
              </a:rPr>
              <a:t>Research</a:t>
            </a:r>
            <a:r>
              <a:rPr lang="ru-RU" dirty="0" smtClean="0">
                <a:effectLst/>
              </a:rPr>
              <a:t> – 2012. </a:t>
            </a:r>
          </a:p>
          <a:p>
            <a:r>
              <a:rPr lang="ru-RU" dirty="0" err="1">
                <a:effectLst/>
              </a:rPr>
              <a:t>Oberman</a:t>
            </a:r>
            <a:r>
              <a:rPr lang="ru-RU" dirty="0">
                <a:effectLst/>
              </a:rPr>
              <a:t> LM, </a:t>
            </a:r>
            <a:r>
              <a:rPr lang="ru-RU" dirty="0" err="1">
                <a:effectLst/>
              </a:rPr>
              <a:t>Ramachandran</a:t>
            </a:r>
            <a:r>
              <a:rPr lang="ru-RU" dirty="0">
                <a:effectLst/>
              </a:rPr>
              <a:t> VS, </a:t>
            </a:r>
            <a:r>
              <a:rPr lang="ru-RU" dirty="0" err="1">
                <a:effectLst/>
              </a:rPr>
              <a:t>Pineda</a:t>
            </a:r>
            <a:r>
              <a:rPr lang="ru-RU" dirty="0">
                <a:effectLst/>
              </a:rPr>
              <a:t> JA </a:t>
            </a:r>
            <a:r>
              <a:rPr lang="en-US" dirty="0" smtClean="0">
                <a:effectLst/>
              </a:rPr>
              <a:t>Modulation </a:t>
            </a:r>
            <a:r>
              <a:rPr lang="en-US" dirty="0">
                <a:effectLst/>
              </a:rPr>
              <a:t>of mu suppression in children with autism spectrum disorders in response to familiar or unfamiliar stimuli: the mirror neuron hypothesis". </a:t>
            </a:r>
            <a:r>
              <a:rPr lang="en-US" dirty="0" err="1" smtClean="0">
                <a:effectLst/>
              </a:rPr>
              <a:t>Neuropsychologia</a:t>
            </a:r>
            <a:r>
              <a:rPr lang="ru-RU" dirty="0" smtClean="0">
                <a:effectLst/>
              </a:rPr>
              <a:t> – 2008 </a:t>
            </a:r>
          </a:p>
          <a:p>
            <a:r>
              <a:rPr lang="ru-RU" dirty="0" err="1">
                <a:effectLst/>
              </a:rPr>
              <a:t>Singer</a:t>
            </a:r>
            <a:r>
              <a:rPr lang="ru-RU" dirty="0">
                <a:effectLst/>
              </a:rPr>
              <a:t> T. </a:t>
            </a:r>
            <a:r>
              <a:rPr lang="ru-RU" dirty="0" err="1">
                <a:effectLst/>
              </a:rPr>
              <a:t>et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al</a:t>
            </a:r>
            <a:r>
              <a:rPr lang="ru-RU" dirty="0">
                <a:effectLst/>
              </a:rPr>
              <a:t>. </a:t>
            </a:r>
            <a:r>
              <a:rPr lang="en-US" dirty="0">
                <a:effectLst/>
              </a:rPr>
              <a:t>Empathic neural responses are modulated by the perceived fairness of others // Nature advance </a:t>
            </a:r>
            <a:r>
              <a:rPr lang="ru-RU" dirty="0" smtClean="0">
                <a:effectLst/>
              </a:rPr>
              <a:t> - 2006 </a:t>
            </a:r>
          </a:p>
          <a:p>
            <a:r>
              <a:rPr lang="en-US" dirty="0">
                <a:effectLst/>
              </a:rPr>
              <a:t>Both of us disgusted in My insula</a:t>
            </a:r>
            <a:r>
              <a:rPr lang="ru-RU" dirty="0">
                <a:effectLst/>
              </a:rPr>
              <a:t>: </a:t>
            </a:r>
            <a:r>
              <a:rPr lang="en-US" dirty="0">
                <a:effectLst/>
              </a:rPr>
              <a:t>the common neural basis of seeing and feeling disgust</a:t>
            </a:r>
            <a:r>
              <a:rPr lang="ru-RU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Wicker B, </a:t>
            </a:r>
            <a:r>
              <a:rPr lang="en-US" dirty="0" err="1">
                <a:effectLst/>
              </a:rPr>
              <a:t>Keysers</a:t>
            </a:r>
            <a:r>
              <a:rPr lang="en-US" dirty="0">
                <a:effectLst/>
              </a:rPr>
              <a:t> C, </a:t>
            </a:r>
            <a:r>
              <a:rPr lang="en-US" dirty="0" err="1">
                <a:effectLst/>
              </a:rPr>
              <a:t>Plailly</a:t>
            </a:r>
            <a:r>
              <a:rPr lang="en-US" dirty="0">
                <a:effectLst/>
              </a:rPr>
              <a:t> J, </a:t>
            </a:r>
            <a:r>
              <a:rPr lang="en-US" dirty="0" err="1">
                <a:effectLst/>
              </a:rPr>
              <a:t>Royet</a:t>
            </a:r>
            <a:r>
              <a:rPr lang="en-US" dirty="0">
                <a:effectLst/>
              </a:rPr>
              <a:t> JP, </a:t>
            </a:r>
            <a:r>
              <a:rPr lang="en-US" dirty="0" err="1">
                <a:effectLst/>
              </a:rPr>
              <a:t>Gallese</a:t>
            </a:r>
            <a:r>
              <a:rPr lang="en-US" dirty="0">
                <a:effectLst/>
              </a:rPr>
              <a:t> V, </a:t>
            </a:r>
            <a:r>
              <a:rPr lang="en-US" dirty="0" err="1">
                <a:effectLst/>
              </a:rPr>
              <a:t>Rizzolatti</a:t>
            </a:r>
            <a:r>
              <a:rPr lang="en-US" dirty="0">
                <a:effectLst/>
              </a:rPr>
              <a:t> G</a:t>
            </a:r>
            <a:endParaRPr lang="ru-RU" dirty="0">
              <a:effectLst/>
            </a:endParaRPr>
          </a:p>
          <a:p>
            <a:r>
              <a:rPr lang="ru-RU" dirty="0" err="1">
                <a:effectLst/>
              </a:rPr>
              <a:t>Neuron</a:t>
            </a:r>
            <a:r>
              <a:rPr lang="ru-RU" dirty="0">
                <a:effectLst/>
              </a:rPr>
              <a:t>. 2003 </a:t>
            </a:r>
            <a:r>
              <a:rPr lang="ru-RU" dirty="0" err="1">
                <a:effectLst/>
              </a:rPr>
              <a:t>Oct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30</a:t>
            </a:r>
          </a:p>
          <a:p>
            <a:r>
              <a:rPr lang="en-US" dirty="0" err="1">
                <a:effectLst/>
              </a:rPr>
              <a:t>Inbal</a:t>
            </a:r>
            <a:r>
              <a:rPr lang="en-US" dirty="0">
                <a:effectLst/>
              </a:rPr>
              <a:t> Ben-Ami </a:t>
            </a:r>
            <a:r>
              <a:rPr lang="en-US" dirty="0" err="1">
                <a:effectLst/>
              </a:rPr>
              <a:t>Bartal</a:t>
            </a:r>
            <a:r>
              <a:rPr lang="en-US" dirty="0">
                <a:effectLst/>
              </a:rPr>
              <a:t>, Jean </a:t>
            </a:r>
            <a:r>
              <a:rPr lang="en-US" dirty="0" err="1">
                <a:effectLst/>
              </a:rPr>
              <a:t>Decety</a:t>
            </a:r>
            <a:r>
              <a:rPr lang="en-US" dirty="0">
                <a:effectLst/>
              </a:rPr>
              <a:t>, Peggy Mason. </a:t>
            </a:r>
            <a:r>
              <a:rPr lang="en-US" u="sng" dirty="0">
                <a:effectLst/>
                <a:hlinkClick r:id="rId11"/>
              </a:rPr>
              <a:t>Empathy and Pro-Social Behavior in Rats</a:t>
            </a:r>
            <a:r>
              <a:rPr lang="en-US" dirty="0">
                <a:effectLst/>
              </a:rPr>
              <a:t> // Science. </a:t>
            </a:r>
            <a:r>
              <a:rPr lang="ru-RU" dirty="0">
                <a:effectLst/>
              </a:rPr>
              <a:t>2011. 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en-US" dirty="0">
                <a:effectLst/>
              </a:rPr>
              <a:t>Action Observation and Acquired Motor Skills: An fMRI Study with Expert Dancers \\Calvo-Merino et al. Cerebral Cortex August</a:t>
            </a:r>
            <a:r>
              <a:rPr lang="ru-RU" dirty="0">
                <a:effectLst/>
              </a:rPr>
              <a:t> 2005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December 18, 2018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845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93</TotalTime>
  <Words>353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Зеркальные нейроны </vt:lpstr>
      <vt:lpstr>Представление </vt:lpstr>
      <vt:lpstr>Актуальность </vt:lpstr>
      <vt:lpstr>Цель и задачи</vt:lpstr>
      <vt:lpstr>Оглавление </vt:lpstr>
      <vt:lpstr>Механизм </vt:lpstr>
      <vt:lpstr>Механизм </vt:lpstr>
      <vt:lpstr>Методика практического исследования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Зеркальные нейроны</dc:title>
  <dc:creator>Пользователь</dc:creator>
  <cp:lastModifiedBy>Софья Горячева</cp:lastModifiedBy>
  <cp:revision>8</cp:revision>
  <dcterms:created xsi:type="dcterms:W3CDTF">2018-12-16T15:28:53Z</dcterms:created>
  <dcterms:modified xsi:type="dcterms:W3CDTF">2018-12-18T12:43:56Z</dcterms:modified>
</cp:coreProperties>
</file>