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3" r:id="rId1"/>
  </p:sldMasterIdLst>
  <p:notesMasterIdLst>
    <p:notesMasterId r:id="rId21"/>
  </p:notesMasterIdLst>
  <p:sldIdLst>
    <p:sldId id="278" r:id="rId2"/>
    <p:sldId id="269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90" r:id="rId11"/>
    <p:sldId id="287" r:id="rId12"/>
    <p:sldId id="288" r:id="rId13"/>
    <p:sldId id="289" r:id="rId14"/>
    <p:sldId id="291" r:id="rId15"/>
    <p:sldId id="292" r:id="rId16"/>
    <p:sldId id="293" r:id="rId17"/>
    <p:sldId id="294" r:id="rId18"/>
    <p:sldId id="295" r:id="rId19"/>
    <p:sldId id="286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3E8"/>
    <a:srgbClr val="F9AB00"/>
    <a:srgbClr val="3C4043"/>
    <a:srgbClr val="202124"/>
    <a:srgbClr val="1E8E3E"/>
    <a:srgbClr val="5F6368"/>
    <a:srgbClr val="808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>
      <p:cViewPr varScale="1">
        <p:scale>
          <a:sx n="123" d="100"/>
          <a:sy n="123" d="100"/>
        </p:scale>
        <p:origin x="-1008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0591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902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573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9ACD-6ECC-8145-A68C-DF608FC6F844}" type="datetimeFigureOut">
              <a:rPr lang="ru-RU" smtClean="0"/>
              <a:t>18.04.19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95136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9ACD-6ECC-8145-A68C-DF608FC6F844}" type="datetimeFigureOut">
              <a:rPr lang="ru-RU" smtClean="0"/>
              <a:t>18.04.19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536136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9ACD-6ECC-8145-A68C-DF608FC6F844}" type="datetimeFigureOut">
              <a:rPr lang="ru-RU" smtClean="0"/>
              <a:t>18.04.19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35230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9ACD-6ECC-8145-A68C-DF608FC6F844}" type="datetimeFigureOut">
              <a:rPr lang="ru-RU" smtClean="0"/>
              <a:t>18.04.19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0320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9ACD-6ECC-8145-A68C-DF608FC6F844}" type="datetimeFigureOut">
              <a:rPr lang="ru-RU" smtClean="0"/>
              <a:t>18.04.19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047506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9ACD-6ECC-8145-A68C-DF608FC6F844}" type="datetimeFigureOut">
              <a:rPr lang="ru-RU" smtClean="0"/>
              <a:t>18.04.19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65139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9ACD-6ECC-8145-A68C-DF608FC6F844}" type="datetimeFigureOut">
              <a:rPr lang="ru-RU" smtClean="0"/>
              <a:t>18.04.19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359516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9ACD-6ECC-8145-A68C-DF608FC6F844}" type="datetimeFigureOut">
              <a:rPr lang="ru-RU" smtClean="0"/>
              <a:t>18.04.19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707888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9ACD-6ECC-8145-A68C-DF608FC6F844}" type="datetimeFigureOut">
              <a:rPr lang="ru-RU" smtClean="0"/>
              <a:t>18.04.19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102099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9ACD-6ECC-8145-A68C-DF608FC6F844}" type="datetimeFigureOut">
              <a:rPr lang="ru-RU" smtClean="0"/>
              <a:t>18.04.19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124485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9ACD-6ECC-8145-A68C-DF608FC6F844}" type="datetimeFigureOut">
              <a:rPr lang="ru-RU" smtClean="0"/>
              <a:t>18.04.19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055736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9ACD-6ECC-8145-A68C-DF608FC6F844}" type="datetimeFigureOut">
              <a:rPr lang="ru-RU" smtClean="0"/>
              <a:t>18.04.19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62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98961E-03B7-6F4E-8442-057ABD1FD781}"/>
              </a:ext>
            </a:extLst>
          </p:cNvPr>
          <p:cNvSpPr/>
          <p:nvPr/>
        </p:nvSpPr>
        <p:spPr>
          <a:xfrm>
            <a:off x="0" y="0"/>
            <a:ext cx="4026568" cy="5143500"/>
          </a:xfrm>
          <a:prstGeom prst="rect">
            <a:avLst/>
          </a:prstGeom>
          <a:solidFill>
            <a:srgbClr val="1A73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r>
              <a:rPr lang="ru" sz="1800" dirty="0">
                <a:solidFill>
                  <a:schemeClr val="bg1"/>
                </a:solidFill>
              </a:rPr>
              <a:t>ИССЛЕДОВАНИЕ ВЗАИМОДЕЙСТВИЯ АННЕКСИНА V С ФОСФОЛИПИДНЫМИ МЕМБРАНАМИ</a:t>
            </a:r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Школа № 1505 «Преображенская»</a:t>
            </a:r>
          </a:p>
        </p:txBody>
      </p:sp>
      <p:sp>
        <p:nvSpPr>
          <p:cNvPr id="8" name="Google Shape;67;p13">
            <a:extLst>
              <a:ext uri="{FF2B5EF4-FFF2-40B4-BE49-F238E27FC236}">
                <a16:creationId xmlns:a16="http://schemas.microsoft.com/office/drawing/2014/main" xmlns="" id="{41827A4C-219F-DD4E-A568-B3E9A70448E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090737" y="3593682"/>
            <a:ext cx="4852737" cy="1485400"/>
          </a:xfrm>
        </p:spPr>
        <p:txBody>
          <a:bodyPr>
            <a:noAutofit/>
          </a:bodyPr>
          <a:lstStyle/>
          <a:p>
            <a:pPr lvl="0" algn="r"/>
            <a:r>
              <a:rPr lang="ru-RU" sz="1200" b="1" dirty="0">
                <a:solidFill>
                  <a:srgbClr val="000000"/>
                </a:solidFill>
                <a:latin typeface="+mj-lt"/>
              </a:rPr>
              <a:t>Выполнила </a:t>
            </a:r>
            <a:endParaRPr lang="en-US" sz="1200" b="1" dirty="0">
              <a:solidFill>
                <a:srgbClr val="000000"/>
              </a:solidFill>
              <a:latin typeface="+mj-lt"/>
            </a:endParaRPr>
          </a:p>
          <a:p>
            <a:pPr lvl="0" algn="r">
              <a:spcAft>
                <a:spcPts val="600"/>
              </a:spcAft>
            </a:pPr>
            <a:r>
              <a:rPr lang="ru" sz="1200" dirty="0">
                <a:solidFill>
                  <a:srgbClr val="000000"/>
                </a:solidFill>
                <a:latin typeface="+mj-lt"/>
              </a:rPr>
              <a:t>Фурманов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а</a:t>
            </a:r>
            <a:r>
              <a:rPr lang="ru" sz="1200" dirty="0">
                <a:solidFill>
                  <a:srgbClr val="000000"/>
                </a:solidFill>
                <a:latin typeface="+mj-lt"/>
              </a:rPr>
              <a:t> Ян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а</a:t>
            </a:r>
            <a:r>
              <a:rPr lang="ru" sz="1200" dirty="0">
                <a:solidFill>
                  <a:srgbClr val="000000"/>
                </a:solidFill>
                <a:latin typeface="+mj-lt"/>
              </a:rPr>
              <a:t>, 10 «М»</a:t>
            </a:r>
          </a:p>
          <a:p>
            <a:pPr lvl="0" algn="r"/>
            <a:r>
              <a:rPr lang="ru" sz="1200" b="1" dirty="0">
                <a:solidFill>
                  <a:srgbClr val="000000"/>
                </a:solidFill>
                <a:latin typeface="+mj-lt"/>
              </a:rPr>
              <a:t>Руководители</a:t>
            </a:r>
            <a:endParaRPr lang="en-US" sz="1200" b="1" dirty="0">
              <a:solidFill>
                <a:srgbClr val="000000"/>
              </a:solidFill>
              <a:latin typeface="+mj-lt"/>
            </a:endParaRPr>
          </a:p>
          <a:p>
            <a:pPr lvl="0" algn="r"/>
            <a:r>
              <a:rPr lang="ru" sz="1200" dirty="0">
                <a:solidFill>
                  <a:srgbClr val="000000"/>
                </a:solidFill>
                <a:latin typeface="+mj-lt"/>
              </a:rPr>
              <a:t>Подоплелова Н.А., научный сотрудник лаборатории клеточного гемостаза и тромбоза  ДГОИ им. Дмитрия Рогачева</a:t>
            </a:r>
          </a:p>
          <a:p>
            <a:pPr lvl="0" algn="r"/>
            <a:r>
              <a:rPr lang="ru" sz="1200" dirty="0">
                <a:solidFill>
                  <a:srgbClr val="000000"/>
                </a:solidFill>
                <a:latin typeface="+mj-lt"/>
              </a:rPr>
              <a:t>Ноздрачева А.Н., учитель естествознания и биологии</a:t>
            </a:r>
          </a:p>
        </p:txBody>
      </p:sp>
    </p:spTree>
    <p:extLst>
      <p:ext uri="{BB962C8B-B14F-4D97-AF65-F5344CB8AC3E}">
        <p14:creationId xmlns:p14="http://schemas.microsoft.com/office/powerpoint/2010/main" val="1247481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99;p18">
            <a:extLst>
              <a:ext uri="{FF2B5EF4-FFF2-40B4-BE49-F238E27FC236}">
                <a16:creationId xmlns:a16="http://schemas.microsoft.com/office/drawing/2014/main" xmlns="" id="{5B82912E-9E2A-4648-9A6E-25622BF0ED4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09627" y="1660266"/>
            <a:ext cx="5005765" cy="2608385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D6B5363-727E-9C46-94D6-F0D5669CAB0B}"/>
              </a:ext>
            </a:extLst>
          </p:cNvPr>
          <p:cNvSpPr txBox="1"/>
          <p:nvPr/>
        </p:nvSpPr>
        <p:spPr>
          <a:xfrm>
            <a:off x="814856" y="809511"/>
            <a:ext cx="7395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n-lt"/>
              </a:rPr>
              <a:t>За счет ламинарности течения жидкости </a:t>
            </a:r>
            <a:r>
              <a:rPr lang="ru-RU" b="1" dirty="0">
                <a:latin typeface="+mn-lt"/>
              </a:rPr>
              <a:t>метод проточной цитометрии </a:t>
            </a:r>
            <a:r>
              <a:rPr lang="ru-RU" dirty="0">
                <a:latin typeface="+mn-lt"/>
              </a:rPr>
              <a:t>позволяет получить информацию о каждой связавшейся с аннексином </a:t>
            </a:r>
            <a:r>
              <a:rPr lang="en-US" dirty="0">
                <a:latin typeface="+mn-lt"/>
              </a:rPr>
              <a:t>V </a:t>
            </a:r>
            <a:r>
              <a:rPr lang="ru-RU" dirty="0">
                <a:latin typeface="+mn-lt"/>
              </a:rPr>
              <a:t>везикуле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E1A6F4D-8A44-684C-95C9-4A660A250256}"/>
              </a:ext>
            </a:extLst>
          </p:cNvPr>
          <p:cNvCxnSpPr/>
          <p:nvPr/>
        </p:nvCxnSpPr>
        <p:spPr>
          <a:xfrm>
            <a:off x="0" y="641685"/>
            <a:ext cx="7223760" cy="0"/>
          </a:xfrm>
          <a:prstGeom prst="line">
            <a:avLst/>
          </a:prstGeom>
          <a:ln w="12700">
            <a:solidFill>
              <a:srgbClr val="1A73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BBA16076-9D30-7842-BE4E-DB2BF292BA04}"/>
              </a:ext>
            </a:extLst>
          </p:cNvPr>
          <p:cNvCxnSpPr/>
          <p:nvPr/>
        </p:nvCxnSpPr>
        <p:spPr>
          <a:xfrm>
            <a:off x="0" y="4973054"/>
            <a:ext cx="7223760" cy="0"/>
          </a:xfrm>
          <a:prstGeom prst="line">
            <a:avLst/>
          </a:prstGeom>
          <a:ln w="12700">
            <a:solidFill>
              <a:srgbClr val="1A73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7A159CF-75C2-4546-A6C4-4C3F30A97D19}"/>
              </a:ext>
            </a:extLst>
          </p:cNvPr>
          <p:cNvSpPr/>
          <p:nvPr/>
        </p:nvSpPr>
        <p:spPr>
          <a:xfrm>
            <a:off x="8847221" y="4908884"/>
            <a:ext cx="296779" cy="160422"/>
          </a:xfrm>
          <a:prstGeom prst="rect">
            <a:avLst/>
          </a:prstGeom>
          <a:solidFill>
            <a:srgbClr val="1A73E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1</a:t>
            </a:r>
            <a:r>
              <a:rPr lang="en-US" sz="800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B10167-70CB-F54F-AF23-2ACB4F2B68CC}"/>
              </a:ext>
            </a:extLst>
          </p:cNvPr>
          <p:cNvSpPr txBox="1"/>
          <p:nvPr/>
        </p:nvSpPr>
        <p:spPr>
          <a:xfrm>
            <a:off x="3097662" y="4355755"/>
            <a:ext cx="31076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5F6368"/>
                </a:solidFill>
                <a:latin typeface="+mj-lt"/>
              </a:rPr>
              <a:t>Рис.5 Принцип работы проточного цитометра</a:t>
            </a:r>
            <a:endParaRPr lang="en-US" sz="1000" dirty="0">
              <a:solidFill>
                <a:srgbClr val="5F6368"/>
              </a:solidFill>
              <a:latin typeface="+mj-lt"/>
            </a:endParaRPr>
          </a:p>
        </p:txBody>
      </p:sp>
      <p:sp>
        <p:nvSpPr>
          <p:cNvPr id="11" name="Название 1">
            <a:extLst>
              <a:ext uri="{FF2B5EF4-FFF2-40B4-BE49-F238E27FC236}">
                <a16:creationId xmlns:a16="http://schemas.microsoft.com/office/drawing/2014/main" xmlns="" id="{898453B6-B39B-8142-A373-F246F23C8E7C}"/>
              </a:ext>
            </a:extLst>
          </p:cNvPr>
          <p:cNvSpPr txBox="1">
            <a:spLocks/>
          </p:cNvSpPr>
          <p:nvPr/>
        </p:nvSpPr>
        <p:spPr>
          <a:xfrm>
            <a:off x="96241" y="72189"/>
            <a:ext cx="6057840" cy="56949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pPr algn="l">
              <a:buClrTx/>
              <a:buFontTx/>
            </a:pPr>
            <a:r>
              <a:rPr lang="ru-RU" sz="2000" dirty="0">
                <a:solidFill>
                  <a:srgbClr val="202124"/>
                </a:solidFill>
                <a:latin typeface="+mn-lt"/>
              </a:rPr>
              <a:t>Материалы и методы</a:t>
            </a:r>
          </a:p>
        </p:txBody>
      </p:sp>
    </p:spTree>
    <p:extLst>
      <p:ext uri="{BB962C8B-B14F-4D97-AF65-F5344CB8AC3E}">
        <p14:creationId xmlns:p14="http://schemas.microsoft.com/office/powerpoint/2010/main" val="2770370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3857C051-1D5D-8240-BF33-7B3862D37088}"/>
              </a:ext>
            </a:extLst>
          </p:cNvPr>
          <p:cNvSpPr/>
          <p:nvPr/>
        </p:nvSpPr>
        <p:spPr>
          <a:xfrm>
            <a:off x="96240" y="794087"/>
            <a:ext cx="8879318" cy="60157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4043"/>
                </a:solidFill>
              </a:rPr>
              <a:t>Измерение количества связавшихся с аннексином </a:t>
            </a:r>
            <a:r>
              <a:rPr lang="en-US" b="1" dirty="0">
                <a:solidFill>
                  <a:srgbClr val="3C4043"/>
                </a:solidFill>
              </a:rPr>
              <a:t>V </a:t>
            </a:r>
            <a:r>
              <a:rPr lang="ru-RU" b="1" dirty="0">
                <a:solidFill>
                  <a:srgbClr val="3C4043"/>
                </a:solidFill>
              </a:rPr>
              <a:t>везикул в зависимости от концентраций аннексина </a:t>
            </a:r>
            <a:endParaRPr lang="en-US" b="1" dirty="0">
              <a:solidFill>
                <a:srgbClr val="3C4043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CEB785E-AECC-9447-83AE-234206B5F07C}"/>
              </a:ext>
            </a:extLst>
          </p:cNvPr>
          <p:cNvGrpSpPr/>
          <p:nvPr/>
        </p:nvGrpSpPr>
        <p:grpSpPr>
          <a:xfrm>
            <a:off x="461224" y="1467853"/>
            <a:ext cx="8221552" cy="2385231"/>
            <a:chOff x="232617" y="1780672"/>
            <a:chExt cx="8221552" cy="238523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4C78D56-609C-BF41-B974-122BF7778D64}"/>
                </a:ext>
              </a:extLst>
            </p:cNvPr>
            <p:cNvSpPr/>
            <p:nvPr/>
          </p:nvSpPr>
          <p:spPr>
            <a:xfrm>
              <a:off x="232617" y="2445817"/>
              <a:ext cx="2133600" cy="1720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4300" indent="0">
                <a:lnSpc>
                  <a:spcPct val="150000"/>
                </a:lnSpc>
                <a:buNone/>
              </a:pPr>
              <a:r>
                <a:rPr lang="ru-RU" sz="1200" dirty="0">
                  <a:solidFill>
                    <a:srgbClr val="3C4043"/>
                  </a:solidFill>
                  <a:cs typeface="Calibri"/>
                </a:rPr>
                <a:t>Приготовление растворов: разведение везикул, приготовление растворов с разной концентрацией </a:t>
              </a:r>
              <a:r>
                <a:rPr lang="ru-RU" sz="1200" dirty="0" err="1">
                  <a:solidFill>
                    <a:srgbClr val="3C4043"/>
                  </a:solidFill>
                  <a:cs typeface="Calibri"/>
                </a:rPr>
                <a:t>аннексина</a:t>
              </a:r>
              <a:r>
                <a:rPr lang="ru-RU" sz="1200" dirty="0">
                  <a:solidFill>
                    <a:srgbClr val="3C4043"/>
                  </a:solidFill>
                  <a:cs typeface="Calibri"/>
                </a:rPr>
                <a:t> </a:t>
              </a:r>
              <a:r>
                <a:rPr lang="en-US" sz="1200" dirty="0">
                  <a:solidFill>
                    <a:srgbClr val="3C4043"/>
                  </a:solidFill>
                  <a:cs typeface="Calibri"/>
                </a:rPr>
                <a:t>V </a:t>
              </a:r>
              <a:endParaRPr lang="ru-RU" sz="1200" dirty="0">
                <a:solidFill>
                  <a:srgbClr val="3C4043"/>
                </a:solidFill>
                <a:cs typeface="Calibri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C313D4C-A0A2-C446-9059-BE9F752D4953}"/>
                </a:ext>
              </a:extLst>
            </p:cNvPr>
            <p:cNvSpPr txBox="1"/>
            <p:nvPr/>
          </p:nvSpPr>
          <p:spPr>
            <a:xfrm>
              <a:off x="1042737" y="1780672"/>
              <a:ext cx="5133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1A73E8"/>
                  </a:solidFill>
                </a:rPr>
                <a:t>I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B25994FF-AB23-DB41-86C2-07F34CACE2A9}"/>
                </a:ext>
              </a:extLst>
            </p:cNvPr>
            <p:cNvSpPr/>
            <p:nvPr/>
          </p:nvSpPr>
          <p:spPr>
            <a:xfrm>
              <a:off x="2422363" y="2445817"/>
              <a:ext cx="1507953" cy="1443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4300" indent="0">
                <a:lnSpc>
                  <a:spcPct val="150000"/>
                </a:lnSpc>
                <a:buNone/>
              </a:pPr>
              <a:r>
                <a:rPr lang="ru-RU" sz="1200" dirty="0">
                  <a:solidFill>
                    <a:srgbClr val="3C4043"/>
                  </a:solidFill>
                  <a:cs typeface="Calibri"/>
                </a:rPr>
                <a:t>Инкубация аннексина </a:t>
              </a:r>
              <a:r>
                <a:rPr lang="en-US" sz="1200" dirty="0">
                  <a:solidFill>
                    <a:srgbClr val="3C4043"/>
                  </a:solidFill>
                  <a:cs typeface="Calibri"/>
                </a:rPr>
                <a:t>V </a:t>
              </a:r>
              <a:r>
                <a:rPr lang="ru-RU" sz="1200" dirty="0">
                  <a:solidFill>
                    <a:srgbClr val="3C4043"/>
                  </a:solidFill>
                  <a:cs typeface="Calibri"/>
                </a:rPr>
                <a:t>и везикул в течение 20 минут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58B9A46-EE7C-A24A-86B7-9DD3085051F1}"/>
                </a:ext>
              </a:extLst>
            </p:cNvPr>
            <p:cNvSpPr txBox="1"/>
            <p:nvPr/>
          </p:nvSpPr>
          <p:spPr>
            <a:xfrm>
              <a:off x="2919659" y="1780672"/>
              <a:ext cx="5133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1A73E8"/>
                  </a:solidFill>
                </a:rPr>
                <a:t>II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BE21E524-44FF-3A43-89EA-FC85ECFD9E8A}"/>
                </a:ext>
              </a:extLst>
            </p:cNvPr>
            <p:cNvSpPr/>
            <p:nvPr/>
          </p:nvSpPr>
          <p:spPr>
            <a:xfrm>
              <a:off x="3930315" y="2445817"/>
              <a:ext cx="1507953" cy="1166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4300" indent="0">
                <a:lnSpc>
                  <a:spcPct val="150000"/>
                </a:lnSpc>
                <a:buNone/>
              </a:pPr>
              <a:r>
                <a:rPr lang="ru-RU" sz="1200" dirty="0">
                  <a:solidFill>
                    <a:srgbClr val="3C4043"/>
                  </a:solidFill>
                  <a:cs typeface="Calibri"/>
                </a:rPr>
                <a:t>Измерение на </a:t>
              </a:r>
              <a:r>
                <a:rPr lang="ru-RU" sz="1200" dirty="0" err="1">
                  <a:solidFill>
                    <a:srgbClr val="3C4043"/>
                  </a:solidFill>
                  <a:cs typeface="Calibri"/>
                </a:rPr>
                <a:t>цитометре</a:t>
              </a:r>
              <a:r>
                <a:rPr lang="ru-RU" sz="1200" dirty="0">
                  <a:solidFill>
                    <a:srgbClr val="3C4043"/>
                  </a:solidFill>
                  <a:cs typeface="Calibri"/>
                </a:rPr>
                <a:t> </a:t>
              </a:r>
              <a:r>
                <a:rPr lang="ru-RU" sz="1200" b="1" dirty="0">
                  <a:solidFill>
                    <a:srgbClr val="3C4043"/>
                  </a:solidFill>
                  <a:cs typeface="Calibri"/>
                </a:rPr>
                <a:t>первого ряда </a:t>
              </a:r>
              <a:r>
                <a:rPr lang="ru-RU" sz="1200" dirty="0">
                  <a:solidFill>
                    <a:srgbClr val="3C4043"/>
                  </a:solidFill>
                  <a:cs typeface="Calibri"/>
                </a:rPr>
                <a:t>проб (без ЭДТА)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7402A12-0F08-7247-8EB8-946FF5B29388}"/>
                </a:ext>
              </a:extLst>
            </p:cNvPr>
            <p:cNvSpPr txBox="1"/>
            <p:nvPr/>
          </p:nvSpPr>
          <p:spPr>
            <a:xfrm>
              <a:off x="4347402" y="1780672"/>
              <a:ext cx="6737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1A73E8"/>
                  </a:solidFill>
                </a:rPr>
                <a:t>III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F429D502-FFDE-9A44-BCA3-A007313B7EA4}"/>
                </a:ext>
              </a:extLst>
            </p:cNvPr>
            <p:cNvSpPr/>
            <p:nvPr/>
          </p:nvSpPr>
          <p:spPr>
            <a:xfrm>
              <a:off x="5438266" y="2488558"/>
              <a:ext cx="1507953" cy="1166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4300" indent="0">
                <a:lnSpc>
                  <a:spcPct val="150000"/>
                </a:lnSpc>
                <a:buNone/>
              </a:pPr>
              <a:r>
                <a:rPr lang="ru-RU" sz="1200" dirty="0">
                  <a:solidFill>
                    <a:srgbClr val="3C4043"/>
                  </a:solidFill>
                  <a:cs typeface="Calibri"/>
                </a:rPr>
                <a:t>Измерение на цитометре </a:t>
              </a:r>
              <a:r>
                <a:rPr lang="ru-RU" sz="1200" b="1" dirty="0">
                  <a:solidFill>
                    <a:srgbClr val="3C4043"/>
                  </a:solidFill>
                  <a:cs typeface="Calibri"/>
                </a:rPr>
                <a:t>второго ряда </a:t>
              </a:r>
              <a:r>
                <a:rPr lang="ru-RU" sz="1200" dirty="0">
                  <a:solidFill>
                    <a:srgbClr val="3C4043"/>
                  </a:solidFill>
                  <a:cs typeface="Calibri"/>
                </a:rPr>
                <a:t>проб (с ЭДТА)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E507429-4052-074F-8A72-9EFD426D6A69}"/>
                </a:ext>
              </a:extLst>
            </p:cNvPr>
            <p:cNvSpPr txBox="1"/>
            <p:nvPr/>
          </p:nvSpPr>
          <p:spPr>
            <a:xfrm>
              <a:off x="5855353" y="1823413"/>
              <a:ext cx="6737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1A73E8"/>
                  </a:solidFill>
                </a:rPr>
                <a:t>IV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B8F7361D-5287-BD42-AC13-CF3064734366}"/>
                </a:ext>
              </a:extLst>
            </p:cNvPr>
            <p:cNvSpPr/>
            <p:nvPr/>
          </p:nvSpPr>
          <p:spPr>
            <a:xfrm>
              <a:off x="6946216" y="2445817"/>
              <a:ext cx="1507953" cy="1443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4300" indent="0">
                <a:lnSpc>
                  <a:spcPct val="150000"/>
                </a:lnSpc>
                <a:buNone/>
              </a:pPr>
              <a:r>
                <a:rPr lang="ru-RU" sz="1200" dirty="0">
                  <a:solidFill>
                    <a:srgbClr val="3C4043"/>
                  </a:solidFill>
                  <a:cs typeface="Calibri"/>
                </a:rPr>
                <a:t>Расчет равновесной константы в программе </a:t>
              </a:r>
              <a:r>
                <a:rPr lang="en-US" sz="1200" dirty="0">
                  <a:solidFill>
                    <a:srgbClr val="3C4043"/>
                  </a:solidFill>
                  <a:cs typeface="Calibri"/>
                </a:rPr>
                <a:t>Origin 8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745B54B-8034-2946-9FE6-9C1E24D07E60}"/>
                </a:ext>
              </a:extLst>
            </p:cNvPr>
            <p:cNvSpPr txBox="1"/>
            <p:nvPr/>
          </p:nvSpPr>
          <p:spPr>
            <a:xfrm>
              <a:off x="7363303" y="1780672"/>
              <a:ext cx="6737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1A73E8"/>
                  </a:solidFill>
                </a:rPr>
                <a:t>V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E0FAAA6-79FC-CF4A-8302-C8AA16EA651C}"/>
              </a:ext>
            </a:extLst>
          </p:cNvPr>
          <p:cNvSpPr/>
          <p:nvPr/>
        </p:nvSpPr>
        <p:spPr>
          <a:xfrm>
            <a:off x="461224" y="4063119"/>
            <a:ext cx="8221552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srgbClr val="1E8E3E"/>
                </a:solidFill>
                <a:latin typeface="Calibri"/>
                <a:cs typeface="Calibri"/>
              </a:rPr>
              <a:t>Концентрации аннексина (в нМ)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solidFill>
                  <a:srgbClr val="1E8E3E"/>
                </a:solidFill>
                <a:latin typeface="Calibri"/>
                <a:cs typeface="Calibri"/>
              </a:rPr>
              <a:t>0, 625; 1,25; 2,5; 5; 10; 20; 40; 80; 160; 320</a:t>
            </a:r>
          </a:p>
        </p:txBody>
      </p:sp>
      <p:sp>
        <p:nvSpPr>
          <p:cNvPr id="28" name="Right Bracket 27">
            <a:extLst>
              <a:ext uri="{FF2B5EF4-FFF2-40B4-BE49-F238E27FC236}">
                <a16:creationId xmlns:a16="http://schemas.microsoft.com/office/drawing/2014/main" xmlns="" id="{891EA17F-8C2D-134A-959E-F61FDF7FDF07}"/>
              </a:ext>
            </a:extLst>
          </p:cNvPr>
          <p:cNvSpPr/>
          <p:nvPr/>
        </p:nvSpPr>
        <p:spPr>
          <a:xfrm rot="5400000">
            <a:off x="4420216" y="-130129"/>
            <a:ext cx="123110" cy="8041094"/>
          </a:xfrm>
          <a:prstGeom prst="rightBracket">
            <a:avLst/>
          </a:prstGeom>
          <a:noFill/>
          <a:ln w="3175">
            <a:solidFill>
              <a:srgbClr val="8086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ket 28">
            <a:extLst>
              <a:ext uri="{FF2B5EF4-FFF2-40B4-BE49-F238E27FC236}">
                <a16:creationId xmlns:a16="http://schemas.microsoft.com/office/drawing/2014/main" xmlns="" id="{0C526C4D-59B6-4A43-8B97-2D2D5821836F}"/>
              </a:ext>
            </a:extLst>
          </p:cNvPr>
          <p:cNvSpPr/>
          <p:nvPr/>
        </p:nvSpPr>
        <p:spPr>
          <a:xfrm rot="16200000">
            <a:off x="4510445" y="-2520215"/>
            <a:ext cx="123110" cy="8041094"/>
          </a:xfrm>
          <a:prstGeom prst="rightBracket">
            <a:avLst/>
          </a:prstGeom>
          <a:noFill/>
          <a:ln w="3175">
            <a:solidFill>
              <a:srgbClr val="8086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2F0733CC-D88E-1C41-96C7-00A0BBB6CD32}"/>
              </a:ext>
            </a:extLst>
          </p:cNvPr>
          <p:cNvCxnSpPr/>
          <p:nvPr/>
        </p:nvCxnSpPr>
        <p:spPr>
          <a:xfrm>
            <a:off x="0" y="641685"/>
            <a:ext cx="7223760" cy="0"/>
          </a:xfrm>
          <a:prstGeom prst="line">
            <a:avLst/>
          </a:prstGeom>
          <a:ln w="12700">
            <a:solidFill>
              <a:srgbClr val="1A73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B802BCF0-C7A8-914C-BCD9-23045779B82B}"/>
              </a:ext>
            </a:extLst>
          </p:cNvPr>
          <p:cNvCxnSpPr/>
          <p:nvPr/>
        </p:nvCxnSpPr>
        <p:spPr>
          <a:xfrm>
            <a:off x="0" y="4973054"/>
            <a:ext cx="7223760" cy="0"/>
          </a:xfrm>
          <a:prstGeom prst="line">
            <a:avLst/>
          </a:prstGeom>
          <a:ln w="12700">
            <a:solidFill>
              <a:srgbClr val="1A73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6B8B6A4-DD40-0240-8224-6C1506E1E5C2}"/>
              </a:ext>
            </a:extLst>
          </p:cNvPr>
          <p:cNvSpPr/>
          <p:nvPr/>
        </p:nvSpPr>
        <p:spPr>
          <a:xfrm>
            <a:off x="8847221" y="4908884"/>
            <a:ext cx="296779" cy="160422"/>
          </a:xfrm>
          <a:prstGeom prst="rect">
            <a:avLst/>
          </a:prstGeom>
          <a:solidFill>
            <a:srgbClr val="1A73E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1</a:t>
            </a:r>
            <a:r>
              <a:rPr lang="en-US" sz="800" dirty="0"/>
              <a:t>1</a:t>
            </a:r>
          </a:p>
        </p:txBody>
      </p:sp>
      <p:sp>
        <p:nvSpPr>
          <p:cNvPr id="33" name="Название 1">
            <a:extLst>
              <a:ext uri="{FF2B5EF4-FFF2-40B4-BE49-F238E27FC236}">
                <a16:creationId xmlns:a16="http://schemas.microsoft.com/office/drawing/2014/main" xmlns="" id="{B8801697-583E-0242-8A83-D0D065253B04}"/>
              </a:ext>
            </a:extLst>
          </p:cNvPr>
          <p:cNvSpPr txBox="1">
            <a:spLocks/>
          </p:cNvSpPr>
          <p:nvPr/>
        </p:nvSpPr>
        <p:spPr>
          <a:xfrm>
            <a:off x="96241" y="72189"/>
            <a:ext cx="6057840" cy="56949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pPr algn="l">
              <a:buClrTx/>
              <a:buFontTx/>
            </a:pPr>
            <a:r>
              <a:rPr lang="ru-RU" sz="2000" dirty="0">
                <a:solidFill>
                  <a:srgbClr val="202124"/>
                </a:solidFill>
                <a:latin typeface="+mn-lt"/>
              </a:rPr>
              <a:t>Эксперимент </a:t>
            </a:r>
            <a:r>
              <a:rPr lang="en-US" sz="2000" dirty="0">
                <a:solidFill>
                  <a:srgbClr val="202124"/>
                </a:solidFill>
                <a:latin typeface="+mn-lt"/>
              </a:rPr>
              <a:t>I</a:t>
            </a:r>
            <a:endParaRPr lang="ru-RU" sz="2000" dirty="0">
              <a:solidFill>
                <a:srgbClr val="20212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7374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3857C051-1D5D-8240-BF33-7B3862D37088}"/>
              </a:ext>
            </a:extLst>
          </p:cNvPr>
          <p:cNvSpPr/>
          <p:nvPr/>
        </p:nvSpPr>
        <p:spPr>
          <a:xfrm>
            <a:off x="96240" y="794087"/>
            <a:ext cx="8879318" cy="60157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4043"/>
                </a:solidFill>
              </a:rPr>
              <a:t>Исследование кинетика связывания/диссоциации при одной концентрации </a:t>
            </a:r>
            <a:r>
              <a:rPr lang="ru-RU" b="1" dirty="0" err="1">
                <a:solidFill>
                  <a:srgbClr val="3C4043"/>
                </a:solidFill>
              </a:rPr>
              <a:t>аннексина</a:t>
            </a:r>
            <a:r>
              <a:rPr lang="ru-RU" b="1" dirty="0">
                <a:solidFill>
                  <a:srgbClr val="3C4043"/>
                </a:solidFill>
              </a:rPr>
              <a:t> </a:t>
            </a:r>
            <a:r>
              <a:rPr lang="en-US" b="1" dirty="0">
                <a:solidFill>
                  <a:srgbClr val="3C4043"/>
                </a:solidFill>
              </a:rPr>
              <a:t>V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4C78D56-609C-BF41-B974-122BF7778D64}"/>
              </a:ext>
            </a:extLst>
          </p:cNvPr>
          <p:cNvSpPr/>
          <p:nvPr/>
        </p:nvSpPr>
        <p:spPr>
          <a:xfrm>
            <a:off x="174479" y="2255915"/>
            <a:ext cx="2338123" cy="61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ru-RU" sz="1200" dirty="0">
                <a:solidFill>
                  <a:srgbClr val="3C4043"/>
                </a:solidFill>
                <a:cs typeface="Calibri"/>
              </a:rPr>
              <a:t>Приготовление растворов</a:t>
            </a:r>
            <a:endParaRPr lang="en-US" sz="1200" dirty="0">
              <a:solidFill>
                <a:srgbClr val="3C4043"/>
              </a:solidFill>
              <a:cs typeface="Calibri"/>
            </a:endParaRPr>
          </a:p>
          <a:p>
            <a:pPr marL="114300" indent="0" algn="ctr">
              <a:lnSpc>
                <a:spcPct val="150000"/>
              </a:lnSpc>
              <a:buNone/>
            </a:pPr>
            <a:r>
              <a:rPr lang="ru-RU" sz="1200" b="1" dirty="0">
                <a:solidFill>
                  <a:srgbClr val="3C4043"/>
                </a:solidFill>
                <a:cs typeface="Calibri"/>
              </a:rPr>
              <a:t>разведение аннексина </a:t>
            </a:r>
            <a:r>
              <a:rPr lang="en-US" sz="1200" b="1" dirty="0">
                <a:solidFill>
                  <a:srgbClr val="3C4043"/>
                </a:solidFill>
                <a:cs typeface="Calibri"/>
              </a:rPr>
              <a:t>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C313D4C-A0A2-C446-9059-BE9F752D4953}"/>
              </a:ext>
            </a:extLst>
          </p:cNvPr>
          <p:cNvSpPr txBox="1"/>
          <p:nvPr/>
        </p:nvSpPr>
        <p:spPr>
          <a:xfrm>
            <a:off x="1086861" y="1596189"/>
            <a:ext cx="513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1A73E8"/>
                </a:solidFill>
              </a:rPr>
              <a:t>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25994FF-AB23-DB41-86C2-07F34CACE2A9}"/>
              </a:ext>
            </a:extLst>
          </p:cNvPr>
          <p:cNvSpPr/>
          <p:nvPr/>
        </p:nvSpPr>
        <p:spPr>
          <a:xfrm>
            <a:off x="2514613" y="2261334"/>
            <a:ext cx="3118176" cy="1997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ru-RU" sz="1200" dirty="0">
                <a:solidFill>
                  <a:srgbClr val="3C4043"/>
                </a:solidFill>
                <a:cs typeface="Calibri"/>
              </a:rPr>
              <a:t>Исследование кинетики связывания (измерение на цитометре количества связавшихся везикул в разные моменты времени)</a:t>
            </a:r>
            <a:endParaRPr lang="en-US" sz="1200" dirty="0">
              <a:solidFill>
                <a:srgbClr val="3C4043"/>
              </a:solidFill>
              <a:cs typeface="Calibri"/>
            </a:endParaRPr>
          </a:p>
          <a:p>
            <a:pPr marL="114300" indent="0" algn="ctr">
              <a:lnSpc>
                <a:spcPct val="150000"/>
              </a:lnSpc>
              <a:buNone/>
            </a:pPr>
            <a:r>
              <a:rPr lang="ru-RU" sz="1200" b="1" dirty="0">
                <a:solidFill>
                  <a:srgbClr val="3C4043"/>
                </a:solidFill>
                <a:cs typeface="Calibri"/>
              </a:rPr>
              <a:t>нулевая точка</a:t>
            </a:r>
            <a:r>
              <a:rPr lang="en-US" sz="1200" b="1" dirty="0">
                <a:solidFill>
                  <a:srgbClr val="3C4043"/>
                </a:solidFill>
                <a:cs typeface="Calibri"/>
              </a:rPr>
              <a:t> </a:t>
            </a:r>
            <a:r>
              <a:rPr lang="ru-RU" sz="1200" b="1" dirty="0">
                <a:solidFill>
                  <a:srgbClr val="3C4043"/>
                </a:solidFill>
                <a:cs typeface="Calibri"/>
              </a:rPr>
              <a:t>-</a:t>
            </a:r>
            <a:r>
              <a:rPr lang="en-US" sz="1200" b="1" dirty="0">
                <a:solidFill>
                  <a:srgbClr val="3C4043"/>
                </a:solidFill>
                <a:cs typeface="Calibri"/>
              </a:rPr>
              <a:t> </a:t>
            </a:r>
            <a:r>
              <a:rPr lang="ru-RU" sz="1200" b="1" dirty="0">
                <a:solidFill>
                  <a:srgbClr val="3C4043"/>
                </a:solidFill>
                <a:cs typeface="Calibri"/>
              </a:rPr>
              <a:t>5 минут</a:t>
            </a:r>
            <a:r>
              <a:rPr lang="en-US" sz="1200" b="1" dirty="0">
                <a:solidFill>
                  <a:srgbClr val="3C4043"/>
                </a:solidFill>
                <a:cs typeface="Calibri"/>
              </a:rPr>
              <a:t> </a:t>
            </a:r>
            <a:r>
              <a:rPr lang="ru-RU" sz="1200" b="1" dirty="0">
                <a:solidFill>
                  <a:srgbClr val="3C4043"/>
                </a:solidFill>
                <a:cs typeface="Calibri"/>
              </a:rPr>
              <a:t>-</a:t>
            </a:r>
            <a:r>
              <a:rPr lang="en-US" sz="1200" b="1" dirty="0">
                <a:solidFill>
                  <a:srgbClr val="3C4043"/>
                </a:solidFill>
                <a:cs typeface="Calibri"/>
              </a:rPr>
              <a:t> </a:t>
            </a:r>
            <a:r>
              <a:rPr lang="ru-RU" sz="1200" b="1" dirty="0">
                <a:solidFill>
                  <a:srgbClr val="3C4043"/>
                </a:solidFill>
                <a:cs typeface="Calibri"/>
              </a:rPr>
              <a:t>10 минут</a:t>
            </a:r>
            <a:r>
              <a:rPr lang="en-US" sz="1200" b="1" dirty="0">
                <a:solidFill>
                  <a:srgbClr val="3C4043"/>
                </a:solidFill>
                <a:cs typeface="Calibri"/>
              </a:rPr>
              <a:t> </a:t>
            </a:r>
            <a:r>
              <a:rPr lang="ru-RU" sz="1200" b="1" dirty="0">
                <a:solidFill>
                  <a:srgbClr val="3C4043"/>
                </a:solidFill>
                <a:cs typeface="Calibri"/>
              </a:rPr>
              <a:t>-</a:t>
            </a:r>
            <a:r>
              <a:rPr lang="en-US" sz="1200" b="1" dirty="0">
                <a:solidFill>
                  <a:srgbClr val="3C4043"/>
                </a:solidFill>
                <a:cs typeface="Calibri"/>
              </a:rPr>
              <a:t> </a:t>
            </a:r>
            <a:r>
              <a:rPr lang="ru-RU" sz="1200" b="1" dirty="0">
                <a:solidFill>
                  <a:srgbClr val="3C4043"/>
                </a:solidFill>
                <a:cs typeface="Calibri"/>
              </a:rPr>
              <a:t>15 минут</a:t>
            </a:r>
            <a:r>
              <a:rPr lang="en-US" sz="1200" b="1" dirty="0">
                <a:solidFill>
                  <a:srgbClr val="3C4043"/>
                </a:solidFill>
                <a:cs typeface="Calibri"/>
              </a:rPr>
              <a:t> </a:t>
            </a:r>
            <a:r>
              <a:rPr lang="ru-RU" sz="1200" b="1" dirty="0">
                <a:solidFill>
                  <a:srgbClr val="3C4043"/>
                </a:solidFill>
                <a:cs typeface="Calibri"/>
              </a:rPr>
              <a:t>-</a:t>
            </a:r>
            <a:r>
              <a:rPr lang="en-US" sz="1200" b="1" dirty="0">
                <a:solidFill>
                  <a:srgbClr val="3C4043"/>
                </a:solidFill>
                <a:cs typeface="Calibri"/>
              </a:rPr>
              <a:t> </a:t>
            </a:r>
            <a:r>
              <a:rPr lang="ru-RU" sz="1200" b="1" dirty="0">
                <a:solidFill>
                  <a:srgbClr val="3C4043"/>
                </a:solidFill>
                <a:cs typeface="Calibri"/>
              </a:rPr>
              <a:t>20 минут </a:t>
            </a:r>
          </a:p>
          <a:p>
            <a:pPr marL="114300" indent="0">
              <a:lnSpc>
                <a:spcPct val="150000"/>
              </a:lnSpc>
              <a:buNone/>
            </a:pPr>
            <a:endParaRPr lang="ru-RU" sz="1200" dirty="0">
              <a:solidFill>
                <a:srgbClr val="3C4043"/>
              </a:solidFill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58B9A46-EE7C-A24A-86B7-9DD3085051F1}"/>
              </a:ext>
            </a:extLst>
          </p:cNvPr>
          <p:cNvSpPr txBox="1"/>
          <p:nvPr/>
        </p:nvSpPr>
        <p:spPr>
          <a:xfrm>
            <a:off x="3817021" y="1596189"/>
            <a:ext cx="513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1A73E8"/>
                </a:solidFill>
              </a:rPr>
              <a:t>II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E21E524-44FF-3A43-89EA-FC85ECFD9E8A}"/>
              </a:ext>
            </a:extLst>
          </p:cNvPr>
          <p:cNvSpPr/>
          <p:nvPr/>
        </p:nvSpPr>
        <p:spPr>
          <a:xfrm>
            <a:off x="5769146" y="2304075"/>
            <a:ext cx="3013907" cy="1720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ru-RU" sz="1200" dirty="0">
                <a:solidFill>
                  <a:srgbClr val="3C4043"/>
                </a:solidFill>
                <a:cs typeface="Calibri"/>
              </a:rPr>
              <a:t>Исследование кинетики диссоциации (измерение на </a:t>
            </a:r>
            <a:r>
              <a:rPr lang="ru-RU" sz="1200" dirty="0" err="1">
                <a:solidFill>
                  <a:srgbClr val="3C4043"/>
                </a:solidFill>
                <a:cs typeface="Calibri"/>
              </a:rPr>
              <a:t>цитометре</a:t>
            </a:r>
            <a:r>
              <a:rPr lang="ru-RU" sz="1200" dirty="0">
                <a:solidFill>
                  <a:srgbClr val="3C4043"/>
                </a:solidFill>
                <a:cs typeface="Calibri"/>
              </a:rPr>
              <a:t> количества связавшихся везикул в разные моменты времени)</a:t>
            </a:r>
            <a:endParaRPr lang="en-US" sz="1200" dirty="0">
              <a:solidFill>
                <a:srgbClr val="3C4043"/>
              </a:solidFill>
              <a:cs typeface="Calibri"/>
            </a:endParaRPr>
          </a:p>
          <a:p>
            <a:pPr marL="114300" indent="0" algn="ctr">
              <a:lnSpc>
                <a:spcPct val="150000"/>
              </a:lnSpc>
              <a:buNone/>
            </a:pPr>
            <a:r>
              <a:rPr lang="ru-RU" sz="1200" b="1" dirty="0">
                <a:solidFill>
                  <a:srgbClr val="3C4043"/>
                </a:solidFill>
                <a:cs typeface="Calibri"/>
              </a:rPr>
              <a:t>25 минут</a:t>
            </a:r>
            <a:r>
              <a:rPr lang="en-US" sz="1200" b="1" dirty="0">
                <a:solidFill>
                  <a:srgbClr val="3C4043"/>
                </a:solidFill>
                <a:cs typeface="Calibri"/>
              </a:rPr>
              <a:t> </a:t>
            </a:r>
            <a:r>
              <a:rPr lang="ru-RU" sz="1200" b="1" dirty="0">
                <a:solidFill>
                  <a:srgbClr val="3C4043"/>
                </a:solidFill>
                <a:cs typeface="Calibri"/>
              </a:rPr>
              <a:t>-</a:t>
            </a:r>
            <a:r>
              <a:rPr lang="en-US" sz="1200" b="1" dirty="0">
                <a:solidFill>
                  <a:srgbClr val="3C4043"/>
                </a:solidFill>
                <a:cs typeface="Calibri"/>
              </a:rPr>
              <a:t> </a:t>
            </a:r>
            <a:r>
              <a:rPr lang="ru-RU" sz="1200" b="1" dirty="0">
                <a:solidFill>
                  <a:srgbClr val="3C4043"/>
                </a:solidFill>
                <a:cs typeface="Calibri"/>
              </a:rPr>
              <a:t>30 минут</a:t>
            </a:r>
            <a:r>
              <a:rPr lang="en-US" sz="1200" b="1" dirty="0">
                <a:solidFill>
                  <a:srgbClr val="3C4043"/>
                </a:solidFill>
                <a:cs typeface="Calibri"/>
              </a:rPr>
              <a:t> </a:t>
            </a:r>
            <a:r>
              <a:rPr lang="ru-RU" sz="1200" b="1" dirty="0">
                <a:solidFill>
                  <a:srgbClr val="3C4043"/>
                </a:solidFill>
                <a:cs typeface="Calibri"/>
              </a:rPr>
              <a:t>-</a:t>
            </a:r>
            <a:r>
              <a:rPr lang="en-US" sz="1200" b="1" dirty="0">
                <a:solidFill>
                  <a:srgbClr val="3C4043"/>
                </a:solidFill>
                <a:cs typeface="Calibri"/>
              </a:rPr>
              <a:t> </a:t>
            </a:r>
            <a:r>
              <a:rPr lang="ru-RU" sz="1200" b="1" dirty="0">
                <a:solidFill>
                  <a:srgbClr val="3C4043"/>
                </a:solidFill>
                <a:cs typeface="Calibri"/>
              </a:rPr>
              <a:t>35 минут</a:t>
            </a:r>
            <a:r>
              <a:rPr lang="en-US" sz="1200" b="1" dirty="0">
                <a:solidFill>
                  <a:srgbClr val="3C4043"/>
                </a:solidFill>
                <a:cs typeface="Calibri"/>
              </a:rPr>
              <a:t> </a:t>
            </a:r>
            <a:r>
              <a:rPr lang="ru-RU" sz="1200" b="1" dirty="0">
                <a:solidFill>
                  <a:srgbClr val="3C4043"/>
                </a:solidFill>
                <a:cs typeface="Calibri"/>
              </a:rPr>
              <a:t>–</a:t>
            </a:r>
            <a:r>
              <a:rPr lang="en-US" sz="1200" b="1" dirty="0">
                <a:solidFill>
                  <a:srgbClr val="3C4043"/>
                </a:solidFill>
                <a:cs typeface="Calibri"/>
              </a:rPr>
              <a:t> </a:t>
            </a:r>
            <a:r>
              <a:rPr lang="ru-RU" sz="1200" b="1" dirty="0">
                <a:solidFill>
                  <a:srgbClr val="3C4043"/>
                </a:solidFill>
                <a:cs typeface="Calibri"/>
              </a:rPr>
              <a:t>40</a:t>
            </a:r>
            <a:r>
              <a:rPr lang="en-US" sz="1200" b="1" dirty="0">
                <a:solidFill>
                  <a:srgbClr val="3C4043"/>
                </a:solidFill>
                <a:cs typeface="Calibri"/>
              </a:rPr>
              <a:t> </a:t>
            </a:r>
            <a:r>
              <a:rPr lang="ru-RU" sz="1200" b="1" dirty="0">
                <a:solidFill>
                  <a:srgbClr val="3C4043"/>
                </a:solidFill>
                <a:cs typeface="Calibri"/>
              </a:rPr>
              <a:t>минут</a:t>
            </a:r>
            <a:r>
              <a:rPr lang="en-US" sz="1200" b="1" dirty="0">
                <a:solidFill>
                  <a:srgbClr val="3C4043"/>
                </a:solidFill>
                <a:cs typeface="Calibri"/>
              </a:rPr>
              <a:t> </a:t>
            </a:r>
            <a:r>
              <a:rPr lang="ru-RU" sz="1200" b="1" dirty="0">
                <a:solidFill>
                  <a:srgbClr val="3C4043"/>
                </a:solidFill>
                <a:cs typeface="Calibri"/>
              </a:rPr>
              <a:t>-</a:t>
            </a:r>
            <a:r>
              <a:rPr lang="en-US" sz="1200" b="1" dirty="0">
                <a:solidFill>
                  <a:srgbClr val="3C4043"/>
                </a:solidFill>
                <a:cs typeface="Calibri"/>
              </a:rPr>
              <a:t> </a:t>
            </a:r>
            <a:r>
              <a:rPr lang="ru-RU" sz="1200" b="1" dirty="0">
                <a:solidFill>
                  <a:srgbClr val="3C4043"/>
                </a:solidFill>
                <a:cs typeface="Calibri"/>
              </a:rPr>
              <a:t>50 минут</a:t>
            </a:r>
            <a:r>
              <a:rPr lang="en-US" sz="1200" b="1" dirty="0">
                <a:solidFill>
                  <a:srgbClr val="3C4043"/>
                </a:solidFill>
                <a:cs typeface="Calibri"/>
              </a:rPr>
              <a:t> </a:t>
            </a:r>
            <a:r>
              <a:rPr lang="ru-RU" sz="1200" b="1" dirty="0">
                <a:solidFill>
                  <a:srgbClr val="3C4043"/>
                </a:solidFill>
                <a:cs typeface="Calibri"/>
              </a:rPr>
              <a:t>-</a:t>
            </a:r>
            <a:r>
              <a:rPr lang="en-US" sz="1200" b="1" dirty="0">
                <a:solidFill>
                  <a:srgbClr val="3C4043"/>
                </a:solidFill>
                <a:cs typeface="Calibri"/>
              </a:rPr>
              <a:t> </a:t>
            </a:r>
            <a:r>
              <a:rPr lang="ru-RU" sz="1200" b="1" dirty="0">
                <a:solidFill>
                  <a:srgbClr val="3C4043"/>
                </a:solidFill>
                <a:cs typeface="Calibri"/>
              </a:rPr>
              <a:t>60 минут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7402A12-0F08-7247-8EB8-946FF5B29388}"/>
              </a:ext>
            </a:extLst>
          </p:cNvPr>
          <p:cNvSpPr txBox="1"/>
          <p:nvPr/>
        </p:nvSpPr>
        <p:spPr>
          <a:xfrm>
            <a:off x="6996353" y="1638930"/>
            <a:ext cx="673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1A73E8"/>
                </a:solidFill>
              </a:rPr>
              <a:t>III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E0FAAA6-79FC-CF4A-8302-C8AA16EA651C}"/>
              </a:ext>
            </a:extLst>
          </p:cNvPr>
          <p:cNvSpPr/>
          <p:nvPr/>
        </p:nvSpPr>
        <p:spPr>
          <a:xfrm>
            <a:off x="461224" y="4424064"/>
            <a:ext cx="8221552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srgbClr val="1E8E3E"/>
                </a:solidFill>
                <a:latin typeface="Calibri"/>
                <a:cs typeface="Calibri"/>
              </a:rPr>
              <a:t>Концентрация </a:t>
            </a:r>
            <a:r>
              <a:rPr lang="ru-RU" dirty="0" err="1">
                <a:solidFill>
                  <a:srgbClr val="1E8E3E"/>
                </a:solidFill>
                <a:latin typeface="Calibri"/>
                <a:cs typeface="Calibri"/>
              </a:rPr>
              <a:t>аннексина</a:t>
            </a:r>
            <a:r>
              <a:rPr lang="ru-RU" dirty="0">
                <a:solidFill>
                  <a:srgbClr val="1E8E3E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1E8E3E"/>
                </a:solidFill>
                <a:latin typeface="Calibri"/>
                <a:cs typeface="Calibri"/>
              </a:rPr>
              <a:t>V – 40 </a:t>
            </a:r>
            <a:r>
              <a:rPr lang="ru-RU" dirty="0" err="1">
                <a:solidFill>
                  <a:srgbClr val="1E8E3E"/>
                </a:solidFill>
                <a:latin typeface="Calibri"/>
                <a:cs typeface="Calibri"/>
              </a:rPr>
              <a:t>нМ</a:t>
            </a:r>
            <a:endParaRPr lang="ru-RU" dirty="0">
              <a:solidFill>
                <a:srgbClr val="1E8E3E"/>
              </a:solidFill>
              <a:latin typeface="Calibri"/>
              <a:cs typeface="Calibri"/>
            </a:endParaRPr>
          </a:p>
        </p:txBody>
      </p:sp>
      <p:sp>
        <p:nvSpPr>
          <p:cNvPr id="28" name="Right Bracket 27">
            <a:extLst>
              <a:ext uri="{FF2B5EF4-FFF2-40B4-BE49-F238E27FC236}">
                <a16:creationId xmlns:a16="http://schemas.microsoft.com/office/drawing/2014/main" xmlns="" id="{891EA17F-8C2D-134A-959E-F61FDF7FDF07}"/>
              </a:ext>
            </a:extLst>
          </p:cNvPr>
          <p:cNvSpPr/>
          <p:nvPr/>
        </p:nvSpPr>
        <p:spPr>
          <a:xfrm rot="5400000">
            <a:off x="4373378" y="165360"/>
            <a:ext cx="122532" cy="8315806"/>
          </a:xfrm>
          <a:prstGeom prst="rightBracket">
            <a:avLst/>
          </a:prstGeom>
          <a:noFill/>
          <a:ln w="3175">
            <a:solidFill>
              <a:srgbClr val="8086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ket 28">
            <a:extLst>
              <a:ext uri="{FF2B5EF4-FFF2-40B4-BE49-F238E27FC236}">
                <a16:creationId xmlns:a16="http://schemas.microsoft.com/office/drawing/2014/main" xmlns="" id="{0C526C4D-59B6-4A43-8B97-2D2D5821836F}"/>
              </a:ext>
            </a:extLst>
          </p:cNvPr>
          <p:cNvSpPr/>
          <p:nvPr/>
        </p:nvSpPr>
        <p:spPr>
          <a:xfrm rot="16200000">
            <a:off x="4463607" y="-2657860"/>
            <a:ext cx="122532" cy="8315806"/>
          </a:xfrm>
          <a:prstGeom prst="rightBracket">
            <a:avLst/>
          </a:prstGeom>
          <a:noFill/>
          <a:ln w="3175">
            <a:solidFill>
              <a:srgbClr val="8086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06F706F-2615-4D4B-AAA4-CAF88B05CF7F}"/>
              </a:ext>
            </a:extLst>
          </p:cNvPr>
          <p:cNvCxnSpPr/>
          <p:nvPr/>
        </p:nvCxnSpPr>
        <p:spPr>
          <a:xfrm>
            <a:off x="0" y="641685"/>
            <a:ext cx="7223760" cy="0"/>
          </a:xfrm>
          <a:prstGeom prst="line">
            <a:avLst/>
          </a:prstGeom>
          <a:ln w="12700">
            <a:solidFill>
              <a:srgbClr val="1A73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684161ED-9CF2-744D-95F5-878B04A3C23D}"/>
              </a:ext>
            </a:extLst>
          </p:cNvPr>
          <p:cNvCxnSpPr/>
          <p:nvPr/>
        </p:nvCxnSpPr>
        <p:spPr>
          <a:xfrm>
            <a:off x="0" y="4973054"/>
            <a:ext cx="7223760" cy="0"/>
          </a:xfrm>
          <a:prstGeom prst="line">
            <a:avLst/>
          </a:prstGeom>
          <a:ln w="12700">
            <a:solidFill>
              <a:srgbClr val="1A73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5B631B9-47C9-E94D-9115-5B0359D4AE7F}"/>
              </a:ext>
            </a:extLst>
          </p:cNvPr>
          <p:cNvSpPr/>
          <p:nvPr/>
        </p:nvSpPr>
        <p:spPr>
          <a:xfrm>
            <a:off x="8847221" y="4908884"/>
            <a:ext cx="296779" cy="160422"/>
          </a:xfrm>
          <a:prstGeom prst="rect">
            <a:avLst/>
          </a:prstGeom>
          <a:solidFill>
            <a:srgbClr val="1A73E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1</a:t>
            </a:r>
            <a:r>
              <a:rPr lang="en-US" sz="800" dirty="0"/>
              <a:t>2</a:t>
            </a:r>
          </a:p>
        </p:txBody>
      </p:sp>
      <p:sp>
        <p:nvSpPr>
          <p:cNvPr id="32" name="Название 1">
            <a:extLst>
              <a:ext uri="{FF2B5EF4-FFF2-40B4-BE49-F238E27FC236}">
                <a16:creationId xmlns:a16="http://schemas.microsoft.com/office/drawing/2014/main" xmlns="" id="{E88126FA-A4A2-D44C-A478-2063960A735B}"/>
              </a:ext>
            </a:extLst>
          </p:cNvPr>
          <p:cNvSpPr txBox="1">
            <a:spLocks/>
          </p:cNvSpPr>
          <p:nvPr/>
        </p:nvSpPr>
        <p:spPr>
          <a:xfrm>
            <a:off x="96241" y="72189"/>
            <a:ext cx="6057840" cy="56949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pPr algn="l">
              <a:buClrTx/>
              <a:buFontTx/>
            </a:pPr>
            <a:r>
              <a:rPr lang="ru-RU" sz="2000" dirty="0">
                <a:solidFill>
                  <a:srgbClr val="202124"/>
                </a:solidFill>
                <a:latin typeface="+mn-lt"/>
              </a:rPr>
              <a:t>Эксперимент </a:t>
            </a:r>
            <a:r>
              <a:rPr lang="en-US" sz="2000" dirty="0">
                <a:solidFill>
                  <a:srgbClr val="202124"/>
                </a:solidFill>
                <a:latin typeface="+mn-lt"/>
              </a:rPr>
              <a:t>II</a:t>
            </a:r>
            <a:endParaRPr lang="ru-RU" sz="2000" dirty="0">
              <a:solidFill>
                <a:srgbClr val="20212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7178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3">
            <a:extLst>
              <a:ext uri="{FF2B5EF4-FFF2-40B4-BE49-F238E27FC236}">
                <a16:creationId xmlns:a16="http://schemas.microsoft.com/office/drawing/2014/main" xmlns="" id="{91E3E298-B85E-B845-84C3-EE428DDABE01}"/>
              </a:ext>
            </a:extLst>
          </p:cNvPr>
          <p:cNvGrpSpPr/>
          <p:nvPr/>
        </p:nvGrpSpPr>
        <p:grpSpPr>
          <a:xfrm>
            <a:off x="656012" y="495647"/>
            <a:ext cx="7831977" cy="4106618"/>
            <a:chOff x="311700" y="224753"/>
            <a:chExt cx="7831977" cy="4420289"/>
          </a:xfrm>
        </p:grpSpPr>
        <p:grpSp>
          <p:nvGrpSpPr>
            <p:cNvPr id="19" name="Группа 11">
              <a:extLst>
                <a:ext uri="{FF2B5EF4-FFF2-40B4-BE49-F238E27FC236}">
                  <a16:creationId xmlns:a16="http://schemas.microsoft.com/office/drawing/2014/main" xmlns="" id="{DF678828-3675-B649-A8C8-002A95957A94}"/>
                </a:ext>
              </a:extLst>
            </p:cNvPr>
            <p:cNvGrpSpPr/>
            <p:nvPr/>
          </p:nvGrpSpPr>
          <p:grpSpPr>
            <a:xfrm>
              <a:off x="311700" y="224753"/>
              <a:ext cx="7831977" cy="4420289"/>
              <a:chOff x="311700" y="224753"/>
              <a:chExt cx="7831977" cy="4420289"/>
            </a:xfrm>
          </p:grpSpPr>
          <p:grpSp>
            <p:nvGrpSpPr>
              <p:cNvPr id="25" name="Группа 9">
                <a:extLst>
                  <a:ext uri="{FF2B5EF4-FFF2-40B4-BE49-F238E27FC236}">
                    <a16:creationId xmlns:a16="http://schemas.microsoft.com/office/drawing/2014/main" xmlns="" id="{A75B8DC1-563C-5E44-9603-8BFA2816D132}"/>
                  </a:ext>
                </a:extLst>
              </p:cNvPr>
              <p:cNvGrpSpPr/>
              <p:nvPr/>
            </p:nvGrpSpPr>
            <p:grpSpPr>
              <a:xfrm>
                <a:off x="311700" y="224753"/>
                <a:ext cx="7831977" cy="4420289"/>
                <a:chOff x="442727" y="224753"/>
                <a:chExt cx="7831977" cy="4420289"/>
              </a:xfrm>
            </p:grpSpPr>
            <p:pic>
              <p:nvPicPr>
                <p:cNvPr id="27" name="Изображение 3" descr="равновесная константа 2 (2).PNG">
                  <a:extLst>
                    <a:ext uri="{FF2B5EF4-FFF2-40B4-BE49-F238E27FC236}">
                      <a16:creationId xmlns:a16="http://schemas.microsoft.com/office/drawing/2014/main" xmlns="" id="{75EAFECA-6CD0-C241-970F-F33EAF04B9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40" t="1760" r="1010" b="1995"/>
                <a:stretch/>
              </p:blipFill>
              <p:spPr>
                <a:xfrm>
                  <a:off x="442727" y="907238"/>
                  <a:ext cx="7831977" cy="3737804"/>
                </a:xfrm>
                <a:prstGeom prst="rect">
                  <a:avLst/>
                </a:prstGeom>
              </p:spPr>
            </p:pic>
            <p:sp>
              <p:nvSpPr>
                <p:cNvPr id="30" name="Прямоугольник 6">
                  <a:extLst>
                    <a:ext uri="{FF2B5EF4-FFF2-40B4-BE49-F238E27FC236}">
                      <a16:creationId xmlns:a16="http://schemas.microsoft.com/office/drawing/2014/main" xmlns="" id="{A0F1FE36-CE6E-844F-92DB-5985E8373ABA}"/>
                    </a:ext>
                  </a:extLst>
                </p:cNvPr>
                <p:cNvSpPr/>
                <p:nvPr/>
              </p:nvSpPr>
              <p:spPr>
                <a:xfrm>
                  <a:off x="574492" y="2620892"/>
                  <a:ext cx="161261" cy="453616"/>
                </a:xfrm>
                <a:prstGeom prst="rect">
                  <a:avLst/>
                </a:prstGeom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" name="Прямоугольник 7">
                  <a:extLst>
                    <a:ext uri="{FF2B5EF4-FFF2-40B4-BE49-F238E27FC236}">
                      <a16:creationId xmlns:a16="http://schemas.microsoft.com/office/drawing/2014/main" xmlns="" id="{5F2E2E0F-E051-AD47-A534-4175112C82F2}"/>
                    </a:ext>
                  </a:extLst>
                </p:cNvPr>
                <p:cNvSpPr/>
                <p:nvPr/>
              </p:nvSpPr>
              <p:spPr>
                <a:xfrm>
                  <a:off x="2670885" y="4334552"/>
                  <a:ext cx="453546" cy="20160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550631BF-1182-FC4C-BFF9-E9FA5DB8E5A1}"/>
                    </a:ext>
                  </a:extLst>
                </p:cNvPr>
                <p:cNvSpPr txBox="1"/>
                <p:nvPr/>
              </p:nvSpPr>
              <p:spPr>
                <a:xfrm>
                  <a:off x="3194983" y="224753"/>
                  <a:ext cx="113890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ru-RU" dirty="0"/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BB8AEEF7-4EE2-6E41-9007-129F93AADF6A}"/>
                  </a:ext>
                </a:extLst>
              </p:cNvPr>
              <p:cNvSpPr txBox="1"/>
              <p:nvPr/>
            </p:nvSpPr>
            <p:spPr>
              <a:xfrm rot="16200000">
                <a:off x="-724696" y="2646650"/>
                <a:ext cx="243907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900" dirty="0">
                    <a:solidFill>
                      <a:srgbClr val="3C404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кол-во связавшихся с аннексином везикул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168BF25-720A-FE42-834B-FE4058279688}"/>
                </a:ext>
              </a:extLst>
            </p:cNvPr>
            <p:cNvSpPr txBox="1"/>
            <p:nvPr/>
          </p:nvSpPr>
          <p:spPr>
            <a:xfrm>
              <a:off x="2056078" y="4305327"/>
              <a:ext cx="1592452" cy="248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srgbClr val="3C404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концентрация аннексина </a:t>
              </a:r>
            </a:p>
          </p:txBody>
        </p:sp>
      </p:grpSp>
      <p:sp>
        <p:nvSpPr>
          <p:cNvPr id="33" name="Прямоугольник 5">
            <a:extLst>
              <a:ext uri="{FF2B5EF4-FFF2-40B4-BE49-F238E27FC236}">
                <a16:creationId xmlns:a16="http://schemas.microsoft.com/office/drawing/2014/main" xmlns="" id="{B9A79836-629A-A746-90ED-AC2C8EF6F274}"/>
              </a:ext>
            </a:extLst>
          </p:cNvPr>
          <p:cNvSpPr/>
          <p:nvPr/>
        </p:nvSpPr>
        <p:spPr>
          <a:xfrm>
            <a:off x="1805994" y="769965"/>
            <a:ext cx="57182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libri"/>
                <a:cs typeface="Calibri"/>
              </a:rPr>
              <a:t>Средняя равновесная константа по данным трех повторов равна 57,79</a:t>
            </a:r>
            <a:endParaRPr lang="ru-RU" b="1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26729BC1-6F4E-A945-AFA9-ADF2FAF93389}"/>
              </a:ext>
            </a:extLst>
          </p:cNvPr>
          <p:cNvCxnSpPr/>
          <p:nvPr/>
        </p:nvCxnSpPr>
        <p:spPr>
          <a:xfrm>
            <a:off x="0" y="641685"/>
            <a:ext cx="7223760" cy="0"/>
          </a:xfrm>
          <a:prstGeom prst="line">
            <a:avLst/>
          </a:prstGeom>
          <a:ln w="12700">
            <a:solidFill>
              <a:srgbClr val="1A73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8ACDB5C2-0D84-F14F-B8CA-B411AC8AC469}"/>
              </a:ext>
            </a:extLst>
          </p:cNvPr>
          <p:cNvCxnSpPr/>
          <p:nvPr/>
        </p:nvCxnSpPr>
        <p:spPr>
          <a:xfrm>
            <a:off x="0" y="4973054"/>
            <a:ext cx="7223760" cy="0"/>
          </a:xfrm>
          <a:prstGeom prst="line">
            <a:avLst/>
          </a:prstGeom>
          <a:ln w="12700">
            <a:solidFill>
              <a:srgbClr val="1A73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DE2DEB8C-1279-1341-B4A1-3644D4D77292}"/>
              </a:ext>
            </a:extLst>
          </p:cNvPr>
          <p:cNvSpPr/>
          <p:nvPr/>
        </p:nvSpPr>
        <p:spPr>
          <a:xfrm>
            <a:off x="8847221" y="4908884"/>
            <a:ext cx="296779" cy="160422"/>
          </a:xfrm>
          <a:prstGeom prst="rect">
            <a:avLst/>
          </a:prstGeom>
          <a:solidFill>
            <a:srgbClr val="1A73E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1</a:t>
            </a:r>
            <a:r>
              <a:rPr lang="en-US" sz="800" dirty="0"/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C83E934-1F83-D24B-B780-DA417198B742}"/>
              </a:ext>
            </a:extLst>
          </p:cNvPr>
          <p:cNvSpPr txBox="1"/>
          <p:nvPr/>
        </p:nvSpPr>
        <p:spPr>
          <a:xfrm>
            <a:off x="2001594" y="4665436"/>
            <a:ext cx="51408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5F6368"/>
                </a:solidFill>
                <a:latin typeface="+mj-lt"/>
              </a:rPr>
              <a:t>Рис.</a:t>
            </a:r>
            <a:r>
              <a:rPr lang="en-US" sz="1000" dirty="0">
                <a:solidFill>
                  <a:srgbClr val="5F6368"/>
                </a:solidFill>
                <a:latin typeface="+mj-lt"/>
              </a:rPr>
              <a:t>6</a:t>
            </a:r>
            <a:r>
              <a:rPr lang="ru-RU" sz="1000" dirty="0">
                <a:solidFill>
                  <a:srgbClr val="5F6368"/>
                </a:solidFill>
                <a:latin typeface="+mj-lt"/>
              </a:rPr>
              <a:t> График, отражающий зависимость связанных везикул от концентрации аннексина </a:t>
            </a:r>
            <a:r>
              <a:rPr lang="en-US" sz="1000" dirty="0">
                <a:solidFill>
                  <a:srgbClr val="5F6368"/>
                </a:solidFill>
                <a:latin typeface="+mj-lt"/>
              </a:rPr>
              <a:t>V</a:t>
            </a:r>
            <a:r>
              <a:rPr lang="ru-RU" sz="1000" dirty="0">
                <a:solidFill>
                  <a:srgbClr val="5F6368"/>
                </a:solidFill>
                <a:latin typeface="+mj-lt"/>
              </a:rPr>
              <a:t> </a:t>
            </a:r>
            <a:endParaRPr lang="en-US" sz="1000" dirty="0">
              <a:solidFill>
                <a:srgbClr val="5F6368"/>
              </a:solidFill>
              <a:latin typeface="+mj-lt"/>
            </a:endParaRPr>
          </a:p>
        </p:txBody>
      </p:sp>
      <p:sp>
        <p:nvSpPr>
          <p:cNvPr id="38" name="Название 1">
            <a:extLst>
              <a:ext uri="{FF2B5EF4-FFF2-40B4-BE49-F238E27FC236}">
                <a16:creationId xmlns:a16="http://schemas.microsoft.com/office/drawing/2014/main" xmlns="" id="{A2F3B102-4CDC-2541-8D56-9EE550854B00}"/>
              </a:ext>
            </a:extLst>
          </p:cNvPr>
          <p:cNvSpPr txBox="1">
            <a:spLocks/>
          </p:cNvSpPr>
          <p:nvPr/>
        </p:nvSpPr>
        <p:spPr>
          <a:xfrm>
            <a:off x="96241" y="72189"/>
            <a:ext cx="6057840" cy="56949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pPr algn="l">
              <a:buClrTx/>
              <a:buFontTx/>
            </a:pPr>
            <a:r>
              <a:rPr lang="ru-RU" sz="2000" dirty="0">
                <a:solidFill>
                  <a:srgbClr val="202124"/>
                </a:solidFill>
                <a:latin typeface="+mn-lt"/>
              </a:rPr>
              <a:t>Результаты экспериментов</a:t>
            </a:r>
          </a:p>
        </p:txBody>
      </p:sp>
    </p:spTree>
    <p:extLst>
      <p:ext uri="{BB962C8B-B14F-4D97-AF65-F5344CB8AC3E}">
        <p14:creationId xmlns:p14="http://schemas.microsoft.com/office/powerpoint/2010/main" val="3625964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8">
            <a:extLst>
              <a:ext uri="{FF2B5EF4-FFF2-40B4-BE49-F238E27FC236}">
                <a16:creationId xmlns:a16="http://schemas.microsoft.com/office/drawing/2014/main" xmlns="" id="{0A834220-E51F-8146-9773-2E470C8A421E}"/>
              </a:ext>
            </a:extLst>
          </p:cNvPr>
          <p:cNvGrpSpPr/>
          <p:nvPr/>
        </p:nvGrpSpPr>
        <p:grpSpPr>
          <a:xfrm>
            <a:off x="601069" y="1195137"/>
            <a:ext cx="7941861" cy="3416968"/>
            <a:chOff x="1357923" y="1212850"/>
            <a:chExt cx="6545385" cy="3378688"/>
          </a:xfrm>
        </p:grpSpPr>
        <p:grpSp>
          <p:nvGrpSpPr>
            <p:cNvPr id="15" name="Группа 16">
              <a:extLst>
                <a:ext uri="{FF2B5EF4-FFF2-40B4-BE49-F238E27FC236}">
                  <a16:creationId xmlns:a16="http://schemas.microsoft.com/office/drawing/2014/main" xmlns="" id="{B390DDCC-CE86-F440-97E4-EADCB28EB7BC}"/>
                </a:ext>
              </a:extLst>
            </p:cNvPr>
            <p:cNvGrpSpPr/>
            <p:nvPr/>
          </p:nvGrpSpPr>
          <p:grpSpPr>
            <a:xfrm>
              <a:off x="1357923" y="1212850"/>
              <a:ext cx="6545385" cy="3378688"/>
              <a:chOff x="1357923" y="1212850"/>
              <a:chExt cx="6545385" cy="3378688"/>
            </a:xfrm>
          </p:grpSpPr>
          <p:grpSp>
            <p:nvGrpSpPr>
              <p:cNvPr id="18" name="Группа 14">
                <a:extLst>
                  <a:ext uri="{FF2B5EF4-FFF2-40B4-BE49-F238E27FC236}">
                    <a16:creationId xmlns:a16="http://schemas.microsoft.com/office/drawing/2014/main" xmlns="" id="{3FBD6557-7816-9E48-8C3E-5D07C6CEAFF1}"/>
                  </a:ext>
                </a:extLst>
              </p:cNvPr>
              <p:cNvGrpSpPr/>
              <p:nvPr/>
            </p:nvGrpSpPr>
            <p:grpSpPr>
              <a:xfrm>
                <a:off x="1357923" y="1212850"/>
                <a:ext cx="6545385" cy="3378688"/>
                <a:chOff x="1357923" y="1212850"/>
                <a:chExt cx="6545385" cy="3378688"/>
              </a:xfrm>
            </p:grpSpPr>
            <p:grpSp>
              <p:nvGrpSpPr>
                <p:cNvPr id="21" name="Группа 12">
                  <a:extLst>
                    <a:ext uri="{FF2B5EF4-FFF2-40B4-BE49-F238E27FC236}">
                      <a16:creationId xmlns:a16="http://schemas.microsoft.com/office/drawing/2014/main" xmlns="" id="{E3E92E40-5A9D-E24E-9458-5C6B45F75BBB}"/>
                    </a:ext>
                  </a:extLst>
                </p:cNvPr>
                <p:cNvGrpSpPr/>
                <p:nvPr/>
              </p:nvGrpSpPr>
              <p:grpSpPr>
                <a:xfrm>
                  <a:off x="1357923" y="1212850"/>
                  <a:ext cx="6545385" cy="3378688"/>
                  <a:chOff x="1357923" y="1212850"/>
                  <a:chExt cx="6545385" cy="3378688"/>
                </a:xfrm>
              </p:grpSpPr>
              <p:grpSp>
                <p:nvGrpSpPr>
                  <p:cNvPr id="23" name="Группа 10">
                    <a:extLst>
                      <a:ext uri="{FF2B5EF4-FFF2-40B4-BE49-F238E27FC236}">
                        <a16:creationId xmlns:a16="http://schemas.microsoft.com/office/drawing/2014/main" xmlns="" id="{F9EE4068-D0EA-ED49-ABBB-21C385174A4A}"/>
                      </a:ext>
                    </a:extLst>
                  </p:cNvPr>
                  <p:cNvGrpSpPr/>
                  <p:nvPr/>
                </p:nvGrpSpPr>
                <p:grpSpPr>
                  <a:xfrm>
                    <a:off x="1357923" y="1212850"/>
                    <a:ext cx="6545385" cy="3378688"/>
                    <a:chOff x="1357923" y="1212850"/>
                    <a:chExt cx="6545385" cy="3378688"/>
                  </a:xfrm>
                </p:grpSpPr>
                <p:grpSp>
                  <p:nvGrpSpPr>
                    <p:cNvPr id="29" name="Группа 9">
                      <a:extLst>
                        <a:ext uri="{FF2B5EF4-FFF2-40B4-BE49-F238E27FC236}">
                          <a16:creationId xmlns:a16="http://schemas.microsoft.com/office/drawing/2014/main" xmlns="" id="{D47BA0E4-AAC5-814E-87DF-3354FD92FFB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923" y="1212850"/>
                      <a:ext cx="6545385" cy="3378688"/>
                      <a:chOff x="1357923" y="1212850"/>
                      <a:chExt cx="6545385" cy="3378688"/>
                    </a:xfrm>
                  </p:grpSpPr>
                  <p:grpSp>
                    <p:nvGrpSpPr>
                      <p:cNvPr id="35" name="Группа 7">
                        <a:extLst>
                          <a:ext uri="{FF2B5EF4-FFF2-40B4-BE49-F238E27FC236}">
                            <a16:creationId xmlns:a16="http://schemas.microsoft.com/office/drawing/2014/main" xmlns="" id="{C9DF03B9-FB18-6D4E-9E1A-E8C1C8CF5C8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357923" y="1212850"/>
                        <a:ext cx="6545385" cy="3378688"/>
                        <a:chOff x="1357923" y="1212850"/>
                        <a:chExt cx="6545385" cy="3378688"/>
                      </a:xfrm>
                    </p:grpSpPr>
                    <p:grpSp>
                      <p:nvGrpSpPr>
                        <p:cNvPr id="37" name="Группа 6">
                          <a:extLst>
                            <a:ext uri="{FF2B5EF4-FFF2-40B4-BE49-F238E27FC236}">
                              <a16:creationId xmlns:a16="http://schemas.microsoft.com/office/drawing/2014/main" xmlns="" id="{4C67B52C-75AF-C64E-BA0E-8B3EBB433D9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357923" y="1212850"/>
                          <a:ext cx="6545385" cy="3378688"/>
                          <a:chOff x="1357923" y="1212850"/>
                          <a:chExt cx="6545385" cy="3378688"/>
                        </a:xfrm>
                      </p:grpSpPr>
                      <p:pic>
                        <p:nvPicPr>
                          <p:cNvPr id="39" name="image1.png">
                            <a:extLst>
                              <a:ext uri="{FF2B5EF4-FFF2-40B4-BE49-F238E27FC236}">
                                <a16:creationId xmlns:a16="http://schemas.microsoft.com/office/drawing/2014/main" xmlns="" id="{57538DD3-BF01-7540-9C10-C3000BC7BA2A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"/>
                          <a:srcRect/>
                          <a:stretch>
                            <a:fillRect/>
                          </a:stretch>
                        </p:blipFill>
                        <p:spPr>
                          <a:xfrm>
                            <a:off x="1357923" y="1212850"/>
                            <a:ext cx="6545385" cy="3378688"/>
                          </a:xfrm>
                          <a:prstGeom prst="rect">
                            <a:avLst/>
                          </a:prstGeom>
                          <a:ln/>
                        </p:spPr>
                      </p:pic>
                      <p:sp>
                        <p:nvSpPr>
                          <p:cNvPr id="40" name="Прямоугольник 5">
                            <a:extLst>
                              <a:ext uri="{FF2B5EF4-FFF2-40B4-BE49-F238E27FC236}">
                                <a16:creationId xmlns:a16="http://schemas.microsoft.com/office/drawing/2014/main" xmlns="" id="{01922861-36AF-2B41-ABE4-20F9A5EBCC7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360615" y="4259385"/>
                            <a:ext cx="508000" cy="195384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solidFill>
                              <a:srgbClr val="FFFFFF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1">
                            <a:schemeClr val="l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38" name="TextBox 37">
                          <a:extLst>
                            <a:ext uri="{FF2B5EF4-FFF2-40B4-BE49-F238E27FC236}">
                              <a16:creationId xmlns:a16="http://schemas.microsoft.com/office/drawing/2014/main" xmlns="" id="{52246D8C-CF80-FB4F-BF55-64AA46B2A45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077" y="4202929"/>
                          <a:ext cx="1250461" cy="2308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ru-RU" sz="900" dirty="0">
                              <a:solidFill>
                                <a:srgbClr val="3C4043"/>
                              </a:solidFill>
                              <a:latin typeface="+mj-lt"/>
                            </a:rPr>
                            <a:t>время (минуты)</a:t>
                          </a:r>
                        </a:p>
                      </p:txBody>
                    </p:sp>
                  </p:grpSp>
                  <p:sp>
                    <p:nvSpPr>
                      <p:cNvPr id="36" name="Прямоугольник 8">
                        <a:extLst>
                          <a:ext uri="{FF2B5EF4-FFF2-40B4-BE49-F238E27FC236}">
                            <a16:creationId xmlns:a16="http://schemas.microsoft.com/office/drawing/2014/main" xmlns="" id="{372D82F0-4A41-324E-BA1D-6114FAB803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75154" y="2686538"/>
                        <a:ext cx="332154" cy="44938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xmlns="" id="{EEC95F17-9FCF-9F44-A7AD-434FB1C7A628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441431" y="2855184"/>
                      <a:ext cx="2500923" cy="19024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3C4043"/>
                          </a:solidFill>
                          <a:latin typeface="+mj-lt"/>
                        </a:rPr>
                        <a:t>кол-во связавшихся везикул с аннексином</a:t>
                      </a:r>
                    </a:p>
                  </p:txBody>
                </p:sp>
              </p:grpSp>
              <p:sp>
                <p:nvSpPr>
                  <p:cNvPr id="28" name="Прямоугольник 11">
                    <a:extLst>
                      <a:ext uri="{FF2B5EF4-FFF2-40B4-BE49-F238E27FC236}">
                        <a16:creationId xmlns:a16="http://schemas.microsoft.com/office/drawing/2014/main" xmlns="" id="{200F73F4-6372-924A-8A12-0B2D8078BA01}"/>
                      </a:ext>
                    </a:extLst>
                  </p:cNvPr>
                  <p:cNvSpPr/>
                  <p:nvPr/>
                </p:nvSpPr>
                <p:spPr>
                  <a:xfrm>
                    <a:off x="4337538" y="1299308"/>
                    <a:ext cx="1289539" cy="40053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FFFFFF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2" name="Прямоугольник 13">
                  <a:extLst>
                    <a:ext uri="{FF2B5EF4-FFF2-40B4-BE49-F238E27FC236}">
                      <a16:creationId xmlns:a16="http://schemas.microsoft.com/office/drawing/2014/main" xmlns="" id="{E84309D7-D8BF-CC4E-BB7A-FF112D03EF66}"/>
                    </a:ext>
                  </a:extLst>
                </p:cNvPr>
                <p:cNvSpPr/>
                <p:nvPr/>
              </p:nvSpPr>
              <p:spPr>
                <a:xfrm>
                  <a:off x="1357923" y="1212850"/>
                  <a:ext cx="351692" cy="32091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0" name="Прямоугольник 15">
                <a:extLst>
                  <a:ext uri="{FF2B5EF4-FFF2-40B4-BE49-F238E27FC236}">
                    <a16:creationId xmlns:a16="http://schemas.microsoft.com/office/drawing/2014/main" xmlns="" id="{9C67D1C7-C303-BE45-8B78-56C7D0D13826}"/>
                  </a:ext>
                </a:extLst>
              </p:cNvPr>
              <p:cNvSpPr/>
              <p:nvPr/>
            </p:nvSpPr>
            <p:spPr>
              <a:xfrm>
                <a:off x="1576476" y="1212850"/>
                <a:ext cx="4050601" cy="22322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Прямоугольник 17">
              <a:extLst>
                <a:ext uri="{FF2B5EF4-FFF2-40B4-BE49-F238E27FC236}">
                  <a16:creationId xmlns:a16="http://schemas.microsoft.com/office/drawing/2014/main" xmlns="" id="{CEDDFE4D-D111-0845-AEC5-D3A7F5B3F1E6}"/>
                </a:ext>
              </a:extLst>
            </p:cNvPr>
            <p:cNvSpPr/>
            <p:nvPr/>
          </p:nvSpPr>
          <p:spPr>
            <a:xfrm>
              <a:off x="1357923" y="1533769"/>
              <a:ext cx="117231" cy="305776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Прямоугольник 20">
            <a:extLst>
              <a:ext uri="{FF2B5EF4-FFF2-40B4-BE49-F238E27FC236}">
                <a16:creationId xmlns:a16="http://schemas.microsoft.com/office/drawing/2014/main" xmlns="" id="{E214DFD0-A26D-D746-BCA3-FBFC7CD2E974}"/>
              </a:ext>
            </a:extLst>
          </p:cNvPr>
          <p:cNvSpPr/>
          <p:nvPr/>
        </p:nvSpPr>
        <p:spPr>
          <a:xfrm>
            <a:off x="1809590" y="745058"/>
            <a:ext cx="5647900" cy="397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Calibri"/>
                <a:cs typeface="Calibri"/>
              </a:rPr>
              <a:t>Средняя константа ассоциации по данным трех повторов равна 0,004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D19C417A-09C4-304A-992C-80A97F8C40E4}"/>
              </a:ext>
            </a:extLst>
          </p:cNvPr>
          <p:cNvCxnSpPr/>
          <p:nvPr/>
        </p:nvCxnSpPr>
        <p:spPr>
          <a:xfrm>
            <a:off x="0" y="641685"/>
            <a:ext cx="7223760" cy="0"/>
          </a:xfrm>
          <a:prstGeom prst="line">
            <a:avLst/>
          </a:prstGeom>
          <a:ln w="12700">
            <a:solidFill>
              <a:srgbClr val="1A73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FD7F9DEF-7429-504C-BBFA-A6CEF0FEAD66}"/>
              </a:ext>
            </a:extLst>
          </p:cNvPr>
          <p:cNvCxnSpPr/>
          <p:nvPr/>
        </p:nvCxnSpPr>
        <p:spPr>
          <a:xfrm>
            <a:off x="0" y="4973054"/>
            <a:ext cx="7223760" cy="0"/>
          </a:xfrm>
          <a:prstGeom prst="line">
            <a:avLst/>
          </a:prstGeom>
          <a:ln w="12700">
            <a:solidFill>
              <a:srgbClr val="1A73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A394E13-1A51-2043-8A50-FC6ABB6E5E19}"/>
              </a:ext>
            </a:extLst>
          </p:cNvPr>
          <p:cNvSpPr/>
          <p:nvPr/>
        </p:nvSpPr>
        <p:spPr>
          <a:xfrm>
            <a:off x="8847221" y="4908884"/>
            <a:ext cx="296779" cy="160422"/>
          </a:xfrm>
          <a:prstGeom prst="rect">
            <a:avLst/>
          </a:prstGeom>
          <a:solidFill>
            <a:srgbClr val="1A73E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1</a:t>
            </a:r>
            <a:r>
              <a:rPr lang="en-US" sz="800" dirty="0"/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32BE8C2-A3B9-4147-9837-8943B26C19D9}"/>
              </a:ext>
            </a:extLst>
          </p:cNvPr>
          <p:cNvSpPr txBox="1"/>
          <p:nvPr/>
        </p:nvSpPr>
        <p:spPr>
          <a:xfrm>
            <a:off x="1744837" y="4649813"/>
            <a:ext cx="55621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5F6368"/>
                </a:solidFill>
                <a:latin typeface="+mj-lt"/>
              </a:rPr>
              <a:t>Рис.7 График, отражающий зависимость количества связанных везикул от времени</a:t>
            </a:r>
            <a:endParaRPr lang="en-US" sz="1000" dirty="0">
              <a:solidFill>
                <a:srgbClr val="5F6368"/>
              </a:solidFill>
              <a:latin typeface="+mj-lt"/>
            </a:endParaRPr>
          </a:p>
        </p:txBody>
      </p:sp>
      <p:sp>
        <p:nvSpPr>
          <p:cNvPr id="46" name="Название 1">
            <a:extLst>
              <a:ext uri="{FF2B5EF4-FFF2-40B4-BE49-F238E27FC236}">
                <a16:creationId xmlns:a16="http://schemas.microsoft.com/office/drawing/2014/main" xmlns="" id="{4CF328D1-31B8-4544-9403-388FE4B01B23}"/>
              </a:ext>
            </a:extLst>
          </p:cNvPr>
          <p:cNvSpPr txBox="1">
            <a:spLocks/>
          </p:cNvSpPr>
          <p:nvPr/>
        </p:nvSpPr>
        <p:spPr>
          <a:xfrm>
            <a:off x="96241" y="72189"/>
            <a:ext cx="6057840" cy="56949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pPr algn="l">
              <a:buClrTx/>
              <a:buFontTx/>
            </a:pPr>
            <a:r>
              <a:rPr lang="ru-RU" sz="2000" dirty="0">
                <a:solidFill>
                  <a:srgbClr val="202124"/>
                </a:solidFill>
                <a:latin typeface="+mn-lt"/>
              </a:rPr>
              <a:t>Результаты экспериментов</a:t>
            </a:r>
          </a:p>
        </p:txBody>
      </p:sp>
    </p:spTree>
    <p:extLst>
      <p:ext uri="{BB962C8B-B14F-4D97-AF65-F5344CB8AC3E}">
        <p14:creationId xmlns:p14="http://schemas.microsoft.com/office/powerpoint/2010/main" val="1273047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12">
            <a:extLst>
              <a:ext uri="{FF2B5EF4-FFF2-40B4-BE49-F238E27FC236}">
                <a16:creationId xmlns:a16="http://schemas.microsoft.com/office/drawing/2014/main" xmlns="" id="{A109BAC3-E7A8-C344-B6AE-807F3DC7A592}"/>
              </a:ext>
            </a:extLst>
          </p:cNvPr>
          <p:cNvGrpSpPr/>
          <p:nvPr/>
        </p:nvGrpSpPr>
        <p:grpSpPr>
          <a:xfrm>
            <a:off x="1029957" y="1232469"/>
            <a:ext cx="7052002" cy="3319280"/>
            <a:chOff x="1856153" y="1133230"/>
            <a:chExt cx="5582871" cy="2750527"/>
          </a:xfrm>
          <a:solidFill>
            <a:srgbClr val="FFFFFF"/>
          </a:solidFill>
        </p:grpSpPr>
        <p:grpSp>
          <p:nvGrpSpPr>
            <p:cNvPr id="25" name="Группа 10">
              <a:extLst>
                <a:ext uri="{FF2B5EF4-FFF2-40B4-BE49-F238E27FC236}">
                  <a16:creationId xmlns:a16="http://schemas.microsoft.com/office/drawing/2014/main" xmlns="" id="{811EEAC8-5183-3242-A9C6-73C249EBBB0F}"/>
                </a:ext>
              </a:extLst>
            </p:cNvPr>
            <p:cNvGrpSpPr/>
            <p:nvPr/>
          </p:nvGrpSpPr>
          <p:grpSpPr>
            <a:xfrm>
              <a:off x="1856153" y="1133230"/>
              <a:ext cx="5582871" cy="2750527"/>
              <a:chOff x="1856153" y="1133230"/>
              <a:chExt cx="5582871" cy="2750527"/>
            </a:xfrm>
            <a:grpFill/>
          </p:grpSpPr>
          <p:grpSp>
            <p:nvGrpSpPr>
              <p:cNvPr id="27" name="Группа 9">
                <a:extLst>
                  <a:ext uri="{FF2B5EF4-FFF2-40B4-BE49-F238E27FC236}">
                    <a16:creationId xmlns:a16="http://schemas.microsoft.com/office/drawing/2014/main" xmlns="" id="{B49B6716-AD56-8242-BF47-9B27BBDC78BE}"/>
                  </a:ext>
                </a:extLst>
              </p:cNvPr>
              <p:cNvGrpSpPr/>
              <p:nvPr/>
            </p:nvGrpSpPr>
            <p:grpSpPr>
              <a:xfrm>
                <a:off x="1856153" y="1133230"/>
                <a:ext cx="5582871" cy="2750527"/>
                <a:chOff x="1856153" y="1133230"/>
                <a:chExt cx="5582871" cy="2750527"/>
              </a:xfrm>
              <a:grpFill/>
            </p:grpSpPr>
            <p:grpSp>
              <p:nvGrpSpPr>
                <p:cNvPr id="31" name="Группа 7">
                  <a:extLst>
                    <a:ext uri="{FF2B5EF4-FFF2-40B4-BE49-F238E27FC236}">
                      <a16:creationId xmlns:a16="http://schemas.microsoft.com/office/drawing/2014/main" xmlns="" id="{8676F829-2B36-8D4F-B60B-8CB6991154F6}"/>
                    </a:ext>
                  </a:extLst>
                </p:cNvPr>
                <p:cNvGrpSpPr/>
                <p:nvPr/>
              </p:nvGrpSpPr>
              <p:grpSpPr>
                <a:xfrm>
                  <a:off x="1856153" y="1133230"/>
                  <a:ext cx="5582871" cy="2750527"/>
                  <a:chOff x="1856153" y="1133230"/>
                  <a:chExt cx="5582871" cy="2750527"/>
                </a:xfrm>
                <a:grpFill/>
              </p:grpSpPr>
              <p:grpSp>
                <p:nvGrpSpPr>
                  <p:cNvPr id="33" name="Группа 6">
                    <a:extLst>
                      <a:ext uri="{FF2B5EF4-FFF2-40B4-BE49-F238E27FC236}">
                        <a16:creationId xmlns:a16="http://schemas.microsoft.com/office/drawing/2014/main" xmlns="" id="{05195821-8326-F74B-B373-F3336AAB2B4C}"/>
                      </a:ext>
                    </a:extLst>
                  </p:cNvPr>
                  <p:cNvGrpSpPr/>
                  <p:nvPr/>
                </p:nvGrpSpPr>
                <p:grpSpPr>
                  <a:xfrm>
                    <a:off x="1856153" y="1133230"/>
                    <a:ext cx="5582871" cy="2750527"/>
                    <a:chOff x="1856153" y="1133230"/>
                    <a:chExt cx="5582871" cy="2750527"/>
                  </a:xfrm>
                  <a:grpFill/>
                </p:grpSpPr>
                <p:pic>
                  <p:nvPicPr>
                    <p:cNvPr id="43" name="image9.png">
                      <a:extLst>
                        <a:ext uri="{FF2B5EF4-FFF2-40B4-BE49-F238E27FC236}">
                          <a16:creationId xmlns:a16="http://schemas.microsoft.com/office/drawing/2014/main" xmlns="" id="{9035DD05-7A66-9D49-90FA-2AB2611207AE}"/>
                        </a:ext>
                      </a:extLst>
                    </p:cNvPr>
                    <p:cNvPicPr/>
                    <p:nvPr/>
                  </p:nvPicPr>
                  <p:blipFill rotWithShape="1">
                    <a:blip r:embed="rId2"/>
                    <a:srcRect l="2637" t="-1022" b="3465"/>
                    <a:stretch/>
                  </p:blipFill>
                  <p:spPr>
                    <a:xfrm>
                      <a:off x="1856153" y="1133230"/>
                      <a:ext cx="5582871" cy="2750527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FFFFFF"/>
                      </a:solidFill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</p:pic>
                <p:sp>
                  <p:nvSpPr>
                    <p:cNvPr id="44" name="Прямоугольник 2">
                      <a:extLst>
                        <a:ext uri="{FF2B5EF4-FFF2-40B4-BE49-F238E27FC236}">
                          <a16:creationId xmlns:a16="http://schemas.microsoft.com/office/drawing/2014/main" xmlns="" id="{71D92319-A112-3A48-AA3F-A73844AEBA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4538" y="2373923"/>
                      <a:ext cx="156308" cy="410308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FFFFFF"/>
                      </a:solidFill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xmlns="" id="{8E87739E-3637-0344-890B-86956A8BB0E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990492" y="2374244"/>
                    <a:ext cx="1967421" cy="182743"/>
                  </a:xfrm>
                  <a:prstGeom prst="rect">
                    <a:avLst/>
                  </a:prstGeom>
                  <a:grpFill/>
                  <a:ln>
                    <a:solidFill>
                      <a:srgbClr val="FFFFFF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900" dirty="0">
                        <a:solidFill>
                          <a:srgbClr val="3C4043"/>
                        </a:solidFill>
                      </a:rPr>
                      <a:t>кол-во связавшихся везикул с аннексином</a:t>
                    </a:r>
                  </a:p>
                </p:txBody>
              </p:sp>
            </p:grpSp>
            <p:sp>
              <p:nvSpPr>
                <p:cNvPr id="32" name="Прямоугольник 8">
                  <a:extLst>
                    <a:ext uri="{FF2B5EF4-FFF2-40B4-BE49-F238E27FC236}">
                      <a16:creationId xmlns:a16="http://schemas.microsoft.com/office/drawing/2014/main" xmlns="" id="{F8C03427-6861-E742-A689-0347AB3A5F14}"/>
                    </a:ext>
                  </a:extLst>
                </p:cNvPr>
                <p:cNvSpPr/>
                <p:nvPr/>
              </p:nvSpPr>
              <p:spPr>
                <a:xfrm>
                  <a:off x="3487615" y="3683000"/>
                  <a:ext cx="468923" cy="200757"/>
                </a:xfrm>
                <a:prstGeom prst="rect">
                  <a:avLst/>
                </a:prstGeom>
                <a:grpFill/>
                <a:ln>
                  <a:solidFill>
                    <a:srgbClr val="FFFF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AD729EF7-FC2A-E14D-9207-B684236F906F}"/>
                  </a:ext>
                </a:extLst>
              </p:cNvPr>
              <p:cNvSpPr txBox="1"/>
              <p:nvPr/>
            </p:nvSpPr>
            <p:spPr>
              <a:xfrm>
                <a:off x="3214077" y="3683000"/>
                <a:ext cx="1084385" cy="191279"/>
              </a:xfrm>
              <a:prstGeom prst="rect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900" dirty="0">
                    <a:solidFill>
                      <a:srgbClr val="3C4043"/>
                    </a:solidFill>
                  </a:rPr>
                  <a:t>время (минуты)</a:t>
                </a:r>
              </a:p>
            </p:txBody>
          </p:sp>
        </p:grpSp>
        <p:sp>
          <p:nvSpPr>
            <p:cNvPr id="26" name="Прямоугольник 11">
              <a:extLst>
                <a:ext uri="{FF2B5EF4-FFF2-40B4-BE49-F238E27FC236}">
                  <a16:creationId xmlns:a16="http://schemas.microsoft.com/office/drawing/2014/main" xmlns="" id="{12D0F798-3BC7-4D4F-B717-8B57475827C8}"/>
                </a:ext>
              </a:extLst>
            </p:cNvPr>
            <p:cNvSpPr/>
            <p:nvPr/>
          </p:nvSpPr>
          <p:spPr>
            <a:xfrm>
              <a:off x="4386385" y="1201615"/>
              <a:ext cx="1182077" cy="498231"/>
            </a:xfrm>
            <a:prstGeom prst="rect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Прямоугольник 15">
            <a:extLst>
              <a:ext uri="{FF2B5EF4-FFF2-40B4-BE49-F238E27FC236}">
                <a16:creationId xmlns:a16="http://schemas.microsoft.com/office/drawing/2014/main" xmlns="" id="{641DEB81-79C9-424F-A198-F266AF118D60}"/>
              </a:ext>
            </a:extLst>
          </p:cNvPr>
          <p:cNvSpPr/>
          <p:nvPr/>
        </p:nvSpPr>
        <p:spPr>
          <a:xfrm>
            <a:off x="1557491" y="782419"/>
            <a:ext cx="6029018" cy="39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Calibri"/>
                <a:cs typeface="Calibri"/>
              </a:rPr>
              <a:t>Средняя константа диссоциации по данным трех повторов равна 1,05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CB0C2401-2371-FF44-A905-068B5DC6747B}"/>
              </a:ext>
            </a:extLst>
          </p:cNvPr>
          <p:cNvCxnSpPr/>
          <p:nvPr/>
        </p:nvCxnSpPr>
        <p:spPr>
          <a:xfrm>
            <a:off x="0" y="641685"/>
            <a:ext cx="7223760" cy="0"/>
          </a:xfrm>
          <a:prstGeom prst="line">
            <a:avLst/>
          </a:prstGeom>
          <a:ln w="12700">
            <a:solidFill>
              <a:srgbClr val="1A73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4746BEC3-EF45-9947-B192-B83778DA6BAB}"/>
              </a:ext>
            </a:extLst>
          </p:cNvPr>
          <p:cNvCxnSpPr/>
          <p:nvPr/>
        </p:nvCxnSpPr>
        <p:spPr>
          <a:xfrm>
            <a:off x="0" y="4973054"/>
            <a:ext cx="7223760" cy="0"/>
          </a:xfrm>
          <a:prstGeom prst="line">
            <a:avLst/>
          </a:prstGeom>
          <a:ln w="12700">
            <a:solidFill>
              <a:srgbClr val="1A73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BA9C13D2-38CC-724F-A657-92E2B7D38AE3}"/>
              </a:ext>
            </a:extLst>
          </p:cNvPr>
          <p:cNvSpPr/>
          <p:nvPr/>
        </p:nvSpPr>
        <p:spPr>
          <a:xfrm>
            <a:off x="8847221" y="4908884"/>
            <a:ext cx="296779" cy="160422"/>
          </a:xfrm>
          <a:prstGeom prst="rect">
            <a:avLst/>
          </a:prstGeom>
          <a:solidFill>
            <a:srgbClr val="1A73E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1</a:t>
            </a:r>
            <a:r>
              <a:rPr lang="en-US" sz="800" dirty="0"/>
              <a:t>5</a:t>
            </a:r>
          </a:p>
        </p:txBody>
      </p:sp>
      <p:sp>
        <p:nvSpPr>
          <p:cNvPr id="49" name="Название 1">
            <a:extLst>
              <a:ext uri="{FF2B5EF4-FFF2-40B4-BE49-F238E27FC236}">
                <a16:creationId xmlns:a16="http://schemas.microsoft.com/office/drawing/2014/main" xmlns="" id="{F34CAB10-FD45-0E40-BDDB-13C16FB1B513}"/>
              </a:ext>
            </a:extLst>
          </p:cNvPr>
          <p:cNvSpPr txBox="1">
            <a:spLocks/>
          </p:cNvSpPr>
          <p:nvPr/>
        </p:nvSpPr>
        <p:spPr>
          <a:xfrm>
            <a:off x="96241" y="72189"/>
            <a:ext cx="6057840" cy="56949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pPr algn="l">
              <a:buClrTx/>
              <a:buFontTx/>
            </a:pPr>
            <a:r>
              <a:rPr lang="ru-RU" sz="2000" dirty="0">
                <a:solidFill>
                  <a:srgbClr val="202124"/>
                </a:solidFill>
                <a:latin typeface="+mn-lt"/>
              </a:rPr>
              <a:t>Результаты экспериментов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78556" y="4565185"/>
            <a:ext cx="47868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5F6368"/>
                </a:solidFill>
                <a:latin typeface="+mj-lt"/>
              </a:rPr>
              <a:t>Рис.7 График, отражающий зависимость количества связанных везикул от времени</a:t>
            </a:r>
            <a:r>
              <a:rPr lang="ru-RU" dirty="0">
                <a:solidFill>
                  <a:srgbClr val="5F6368"/>
                </a:solidFill>
                <a:latin typeface="+mj-lt"/>
              </a:rPr>
              <a:t> 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1488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7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E63249C-73B7-414E-AF2D-CA7868494E0A}"/>
              </a:ext>
            </a:extLst>
          </p:cNvPr>
          <p:cNvSpPr/>
          <p:nvPr/>
        </p:nvSpPr>
        <p:spPr>
          <a:xfrm>
            <a:off x="1014664" y="818578"/>
            <a:ext cx="7114673" cy="350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Arial"/>
                <a:sym typeface="Arial"/>
              </a:rPr>
              <a:t>РЕЗУЛЬТАТЫ ЭКСПЕРИМЕНТОВ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/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____________</a:t>
            </a:r>
          </a:p>
          <a:p>
            <a:pPr lvl="0" algn="ctr">
              <a:lnSpc>
                <a:spcPct val="150000"/>
              </a:lnSpc>
              <a:spcAft>
                <a:spcPts val="1600"/>
              </a:spcAft>
            </a:pPr>
            <a:r>
              <a:rPr lang="ru-RU" sz="1600" dirty="0">
                <a:solidFill>
                  <a:prstClr val="white"/>
                </a:solidFill>
                <a:latin typeface="Calibri"/>
                <a:cs typeface="Calibri"/>
              </a:rPr>
              <a:t>В ходе исследования удалось рассчитать в программе </a:t>
            </a:r>
            <a:r>
              <a:rPr lang="en-US" sz="1600" dirty="0">
                <a:solidFill>
                  <a:prstClr val="white"/>
                </a:solidFill>
                <a:latin typeface="Calibri"/>
                <a:cs typeface="Calibri"/>
              </a:rPr>
              <a:t>Origin 8</a:t>
            </a:r>
          </a:p>
          <a:p>
            <a:pPr lvl="0">
              <a:lnSpc>
                <a:spcPct val="150000"/>
              </a:lnSpc>
              <a:spcAft>
                <a:spcPts val="1600"/>
              </a:spcAft>
            </a:pPr>
            <a:r>
              <a:rPr lang="ru-RU" sz="1600" dirty="0">
                <a:solidFill>
                  <a:prstClr val="white"/>
                </a:solidFill>
                <a:latin typeface="Calibri"/>
                <a:cs typeface="Calibri"/>
              </a:rPr>
              <a:t>	   - средние равновесные константы – 57,79 и 200</a:t>
            </a:r>
          </a:p>
          <a:p>
            <a:pPr lvl="0">
              <a:lnSpc>
                <a:spcPct val="150000"/>
              </a:lnSpc>
              <a:spcAft>
                <a:spcPts val="1600"/>
              </a:spcAft>
            </a:pPr>
            <a:r>
              <a:rPr lang="ru-RU" sz="1600" dirty="0">
                <a:solidFill>
                  <a:prstClr val="white"/>
                </a:solidFill>
                <a:latin typeface="Calibri"/>
                <a:cs typeface="Calibri"/>
              </a:rPr>
              <a:t>	   - среднюю константу диссоциации – 1,05</a:t>
            </a:r>
          </a:p>
          <a:p>
            <a:pPr lvl="0">
              <a:lnSpc>
                <a:spcPct val="150000"/>
              </a:lnSpc>
              <a:spcAft>
                <a:spcPts val="1600"/>
              </a:spcAft>
            </a:pPr>
            <a:r>
              <a:rPr lang="ru-RU" sz="1600" dirty="0">
                <a:solidFill>
                  <a:prstClr val="white"/>
                </a:solidFill>
                <a:latin typeface="Calibri"/>
                <a:cs typeface="Calibri"/>
              </a:rPr>
              <a:t>	   - среднюю константу ассоциации – 0,004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D72E9748-210E-8145-8D41-4AD4833046EF}"/>
              </a:ext>
            </a:extLst>
          </p:cNvPr>
          <p:cNvCxnSpPr/>
          <p:nvPr/>
        </p:nvCxnSpPr>
        <p:spPr>
          <a:xfrm>
            <a:off x="0" y="4973054"/>
            <a:ext cx="722376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4F3512A-FC21-BB40-8FF8-0D2384AA9A3C}"/>
              </a:ext>
            </a:extLst>
          </p:cNvPr>
          <p:cNvSpPr/>
          <p:nvPr/>
        </p:nvSpPr>
        <p:spPr>
          <a:xfrm>
            <a:off x="8847221" y="4908884"/>
            <a:ext cx="296779" cy="1604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1A73E8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838462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806B820-9A0E-914D-841E-B8C875F59E8F}"/>
              </a:ext>
            </a:extLst>
          </p:cNvPr>
          <p:cNvSpPr/>
          <p:nvPr/>
        </p:nvSpPr>
        <p:spPr>
          <a:xfrm>
            <a:off x="1411705" y="1243265"/>
            <a:ext cx="2791327" cy="3128210"/>
          </a:xfrm>
          <a:prstGeom prst="roundRect">
            <a:avLst/>
          </a:prstGeom>
          <a:solidFill>
            <a:srgbClr val="F9A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 организме человека аннексины оказывают антикоагулянтное действие и наибольшая их концентрация обнаружена в плаценте и эндотелиальных клетках кровеносных сосудов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220FF508-0009-2448-A22A-D5A4D18AABC8}"/>
              </a:ext>
            </a:extLst>
          </p:cNvPr>
          <p:cNvSpPr/>
          <p:nvPr/>
        </p:nvSpPr>
        <p:spPr>
          <a:xfrm>
            <a:off x="4872914" y="1243265"/>
            <a:ext cx="2791327" cy="3128210"/>
          </a:xfrm>
          <a:prstGeom prst="roundRect">
            <a:avLst/>
          </a:prstGeom>
          <a:solidFill>
            <a:srgbClr val="1E8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Аннексины имеют структуру альфа-спирали, более выгнутая сторона в присутствии ионов кальция связывается с фосфатидилсерином – компонентом внутренней мембраны тромбоцитов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303D4F4-0AF7-A34D-B805-14AA6F43042C}"/>
              </a:ext>
            </a:extLst>
          </p:cNvPr>
          <p:cNvCxnSpPr/>
          <p:nvPr/>
        </p:nvCxnSpPr>
        <p:spPr>
          <a:xfrm>
            <a:off x="0" y="4973054"/>
            <a:ext cx="7223760" cy="0"/>
          </a:xfrm>
          <a:prstGeom prst="line">
            <a:avLst/>
          </a:prstGeom>
          <a:ln w="12700">
            <a:solidFill>
              <a:srgbClr val="1A73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D0D0994-DBDA-ED41-BA04-E27AF8B0CA91}"/>
              </a:ext>
            </a:extLst>
          </p:cNvPr>
          <p:cNvSpPr/>
          <p:nvPr/>
        </p:nvSpPr>
        <p:spPr>
          <a:xfrm>
            <a:off x="8847221" y="4908884"/>
            <a:ext cx="296779" cy="160422"/>
          </a:xfrm>
          <a:prstGeom prst="rect">
            <a:avLst/>
          </a:prstGeom>
          <a:solidFill>
            <a:srgbClr val="1A73E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1</a:t>
            </a:r>
            <a:r>
              <a:rPr lang="en-US" sz="800" dirty="0"/>
              <a:t>7</a:t>
            </a:r>
          </a:p>
        </p:txBody>
      </p:sp>
      <p:sp>
        <p:nvSpPr>
          <p:cNvPr id="22" name="Название 1">
            <a:extLst>
              <a:ext uri="{FF2B5EF4-FFF2-40B4-BE49-F238E27FC236}">
                <a16:creationId xmlns:a16="http://schemas.microsoft.com/office/drawing/2014/main" xmlns="" id="{2B4D5C6B-782A-1245-BC2C-A5F79B362CF5}"/>
              </a:ext>
            </a:extLst>
          </p:cNvPr>
          <p:cNvSpPr txBox="1">
            <a:spLocks/>
          </p:cNvSpPr>
          <p:nvPr/>
        </p:nvSpPr>
        <p:spPr>
          <a:xfrm>
            <a:off x="96241" y="72189"/>
            <a:ext cx="6057840" cy="56949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pPr algn="l">
              <a:buClrTx/>
              <a:buFontTx/>
            </a:pPr>
            <a:r>
              <a:rPr lang="ru-RU" sz="2000" dirty="0">
                <a:solidFill>
                  <a:srgbClr val="202124"/>
                </a:solidFill>
                <a:latin typeface="+mn-lt"/>
              </a:rPr>
              <a:t>Выводы теоретической части исследования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598D578C-D4BF-DC47-A2AE-A8F4DF1188BC}"/>
              </a:ext>
            </a:extLst>
          </p:cNvPr>
          <p:cNvCxnSpPr/>
          <p:nvPr/>
        </p:nvCxnSpPr>
        <p:spPr>
          <a:xfrm>
            <a:off x="0" y="641685"/>
            <a:ext cx="7223760" cy="0"/>
          </a:xfrm>
          <a:prstGeom prst="line">
            <a:avLst/>
          </a:prstGeom>
          <a:ln w="12700">
            <a:solidFill>
              <a:srgbClr val="1A73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011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32;p23">
            <a:extLst>
              <a:ext uri="{FF2B5EF4-FFF2-40B4-BE49-F238E27FC236}">
                <a16:creationId xmlns:a16="http://schemas.microsoft.com/office/drawing/2014/main" xmlns="" id="{D0449C60-AF7A-2742-8F71-897CF33E7A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5553" y="1088842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Wingdings" pitchFamily="2" charset="2"/>
              <a:buChar char="§"/>
            </a:pPr>
            <a:r>
              <a:rPr lang="ru" sz="1500" dirty="0">
                <a:solidFill>
                  <a:srgbClr val="000000"/>
                </a:solidFill>
                <a:latin typeface="Calibri"/>
                <a:cs typeface="Calibri"/>
              </a:rPr>
              <a:t>Волкер Герке, Стефан Мосс. Аннексины: от структуры к функциям / Волкер Герке, Стефан Мосс // 2001-2002</a:t>
            </a:r>
            <a:endParaRPr sz="15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Wingdings" pitchFamily="2" charset="2"/>
              <a:buChar char="§"/>
            </a:pPr>
            <a:r>
              <a:rPr lang="ru" sz="1500" dirty="0">
                <a:solidFill>
                  <a:srgbClr val="000000"/>
                </a:solidFill>
                <a:latin typeface="Calibri"/>
                <a:cs typeface="Calibri"/>
              </a:rPr>
              <a:t>Пантелеев М. А., Атауллаханов Ф. И. Свертывание крови: биохимические основы/ М. А. Пантелеев, Ф. И. Атауллаханов // январь-март 2008</a:t>
            </a:r>
            <a:endParaRPr sz="15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Wingdings" pitchFamily="2" charset="2"/>
              <a:buChar char="§"/>
            </a:pPr>
            <a:r>
              <a:rPr lang="ru" sz="1500" dirty="0">
                <a:solidFill>
                  <a:srgbClr val="000000"/>
                </a:solidFill>
                <a:latin typeface="Calibri"/>
                <a:cs typeface="Calibri"/>
              </a:rPr>
              <a:t>Пантелеев М. А., Атауллаханов Ф. И. Свертывание крови: методы исследования и механизмы регуляции/ М. А. Пантелеев, Ф. И. Атауллаханов // апрель-июнь 2008 </a:t>
            </a:r>
            <a:endParaRPr sz="15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Wingdings" pitchFamily="2" charset="2"/>
              <a:buChar char="§"/>
            </a:pPr>
            <a:r>
              <a:rPr lang="ru" sz="1500" dirty="0">
                <a:solidFill>
                  <a:srgbClr val="000000"/>
                </a:solidFill>
                <a:latin typeface="Calibri"/>
                <a:cs typeface="Calibri"/>
              </a:rPr>
              <a:t>Урсула Решер, Волкер Герке. Аннексины - уникальные мембранно-связывающие белки с разными функциями / Урсула Решер, Волкер Герке // 2004</a:t>
            </a:r>
            <a:r>
              <a:rPr lang="ru" sz="1200" dirty="0">
                <a:solidFill>
                  <a:srgbClr val="000000"/>
                </a:solidFill>
                <a:latin typeface="Calibri"/>
                <a:ea typeface="Times New Roman"/>
                <a:cs typeface="Calibri"/>
                <a:sym typeface="Times New Roman"/>
              </a:rPr>
              <a:t/>
            </a:r>
            <a:br>
              <a:rPr lang="ru" sz="1200" dirty="0">
                <a:solidFill>
                  <a:srgbClr val="000000"/>
                </a:solidFill>
                <a:latin typeface="Calibri"/>
                <a:ea typeface="Times New Roman"/>
                <a:cs typeface="Calibri"/>
                <a:sym typeface="Times New Roman"/>
              </a:rPr>
            </a:br>
            <a:endParaRPr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7" name="Название 1">
            <a:extLst>
              <a:ext uri="{FF2B5EF4-FFF2-40B4-BE49-F238E27FC236}">
                <a16:creationId xmlns:a16="http://schemas.microsoft.com/office/drawing/2014/main" xmlns="" id="{E5C90009-14D0-0041-B0BF-23911831FAE6}"/>
              </a:ext>
            </a:extLst>
          </p:cNvPr>
          <p:cNvSpPr txBox="1">
            <a:spLocks/>
          </p:cNvSpPr>
          <p:nvPr/>
        </p:nvSpPr>
        <p:spPr>
          <a:xfrm>
            <a:off x="96241" y="72189"/>
            <a:ext cx="6057840" cy="56949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pPr algn="l">
              <a:buClrTx/>
              <a:buFontTx/>
            </a:pPr>
            <a:r>
              <a:rPr lang="ru-RU" sz="2000" dirty="0">
                <a:solidFill>
                  <a:srgbClr val="202124"/>
                </a:solidFill>
                <a:latin typeface="+mn-lt"/>
              </a:rPr>
              <a:t>Список используемой литературы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9A5BC2B-7019-5E4F-B2C6-ED4C57AAE848}"/>
              </a:ext>
            </a:extLst>
          </p:cNvPr>
          <p:cNvCxnSpPr/>
          <p:nvPr/>
        </p:nvCxnSpPr>
        <p:spPr>
          <a:xfrm>
            <a:off x="0" y="641685"/>
            <a:ext cx="7223760" cy="0"/>
          </a:xfrm>
          <a:prstGeom prst="line">
            <a:avLst/>
          </a:prstGeom>
          <a:ln w="12700">
            <a:solidFill>
              <a:srgbClr val="1A73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631D998-B0DC-814E-A1AE-DA9742C6B8AD}"/>
              </a:ext>
            </a:extLst>
          </p:cNvPr>
          <p:cNvCxnSpPr/>
          <p:nvPr/>
        </p:nvCxnSpPr>
        <p:spPr>
          <a:xfrm>
            <a:off x="0" y="4973054"/>
            <a:ext cx="7223760" cy="0"/>
          </a:xfrm>
          <a:prstGeom prst="line">
            <a:avLst/>
          </a:prstGeom>
          <a:ln w="12700">
            <a:solidFill>
              <a:srgbClr val="1A73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572B054-9DFA-474B-82F3-49B2BA994B10}"/>
              </a:ext>
            </a:extLst>
          </p:cNvPr>
          <p:cNvSpPr/>
          <p:nvPr/>
        </p:nvSpPr>
        <p:spPr>
          <a:xfrm>
            <a:off x="8847221" y="4908884"/>
            <a:ext cx="296779" cy="160422"/>
          </a:xfrm>
          <a:prstGeom prst="rect">
            <a:avLst/>
          </a:prstGeom>
          <a:solidFill>
            <a:srgbClr val="1A73E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1</a:t>
            </a:r>
            <a:r>
              <a:rPr lang="en-US" sz="8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40624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98961E-03B7-6F4E-8442-057ABD1FD781}"/>
              </a:ext>
            </a:extLst>
          </p:cNvPr>
          <p:cNvSpPr/>
          <p:nvPr/>
        </p:nvSpPr>
        <p:spPr>
          <a:xfrm>
            <a:off x="0" y="0"/>
            <a:ext cx="4026568" cy="5143500"/>
          </a:xfrm>
          <a:prstGeom prst="rect">
            <a:avLst/>
          </a:prstGeom>
          <a:solidFill>
            <a:srgbClr val="1A73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СПАСИБО ЗА ВНИМАНИЕ!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ru-RU" sz="1800" dirty="0">
              <a:solidFill>
                <a:schemeClr val="bg1"/>
              </a:solidFill>
            </a:endParaRPr>
          </a:p>
          <a:p>
            <a:pPr algn="ctr"/>
            <a:endParaRPr lang="ru-RU" sz="1800" dirty="0">
              <a:solidFill>
                <a:schemeClr val="bg1"/>
              </a:solidFill>
            </a:endParaRPr>
          </a:p>
          <a:p>
            <a:pPr algn="ctr"/>
            <a:endParaRPr lang="ru-RU" sz="1800" dirty="0">
              <a:solidFill>
                <a:schemeClr val="bg1"/>
              </a:solidFill>
            </a:endParaRP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ru-RU" sz="1800" dirty="0">
              <a:solidFill>
                <a:schemeClr val="bg1"/>
              </a:solidFill>
            </a:endParaRP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Школа № 1505 «Преображенская»</a:t>
            </a:r>
          </a:p>
        </p:txBody>
      </p:sp>
    </p:spTree>
    <p:extLst>
      <p:ext uri="{BB962C8B-B14F-4D97-AF65-F5344CB8AC3E}">
        <p14:creationId xmlns:p14="http://schemas.microsoft.com/office/powerpoint/2010/main" val="374341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241" y="72189"/>
            <a:ext cx="6057840" cy="569496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rgbClr val="202124"/>
                </a:solidFill>
                <a:latin typeface="+mn-lt"/>
              </a:rPr>
              <a:t>Каскад свертывания крови </a:t>
            </a:r>
          </a:p>
        </p:txBody>
      </p:sp>
      <p:pic>
        <p:nvPicPr>
          <p:cNvPr id="4" name="Рисунок 1" descr="ÑÐ½Ð¾Ð²Ð½ÑÐµ ÑÐµÐ°ÐºÑÐ¸Ð¸ ÑÐ²ÐµÑÑÑÐ²Ð°Ð½Ð¸Ñ ÐºÑÐ¾Ð²Ð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69" y="1690745"/>
            <a:ext cx="4806461" cy="2824760"/>
          </a:xfrm>
          <a:prstGeom prst="round2DiagRect">
            <a:avLst/>
          </a:prstGeom>
          <a:noFill/>
          <a:ln>
            <a:solidFill>
              <a:srgbClr val="1E8E3E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68442" y="769481"/>
            <a:ext cx="882315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chemeClr val="tx1"/>
                </a:solidFill>
                <a:latin typeface="+mn-lt"/>
                <a:cs typeface="Calibri"/>
              </a:rPr>
              <a:t>Превращение фибриногена в фибрин </a:t>
            </a:r>
            <a:r>
              <a:rPr lang="ru-RU" dirty="0">
                <a:solidFill>
                  <a:schemeClr val="tx1"/>
                </a:solidFill>
                <a:latin typeface="+mn-lt"/>
                <a:cs typeface="Calibri"/>
              </a:rPr>
              <a:t>и его последующая полимеризация являются главными реакциями во всей системе свертывания крови</a:t>
            </a:r>
          </a:p>
          <a:p>
            <a:pPr algn="ctr"/>
            <a:r>
              <a:rPr lang="ru-RU" dirty="0">
                <a:solidFill>
                  <a:srgbClr val="1E8E3E"/>
                </a:solidFill>
                <a:latin typeface="+mn-lt"/>
                <a:cs typeface="Calibri"/>
              </a:rPr>
              <a:t>Итог – превращение жидкого состояния крови в желеобразное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D1ACF614-6EC7-F045-B91C-5489C2AEB76D}"/>
              </a:ext>
            </a:extLst>
          </p:cNvPr>
          <p:cNvCxnSpPr/>
          <p:nvPr/>
        </p:nvCxnSpPr>
        <p:spPr>
          <a:xfrm>
            <a:off x="0" y="641685"/>
            <a:ext cx="7223760" cy="0"/>
          </a:xfrm>
          <a:prstGeom prst="line">
            <a:avLst/>
          </a:prstGeom>
          <a:ln w="12700">
            <a:solidFill>
              <a:srgbClr val="1A73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DE4D734-B2A5-2845-8BAB-576ADA69489D}"/>
              </a:ext>
            </a:extLst>
          </p:cNvPr>
          <p:cNvSpPr txBox="1"/>
          <p:nvPr/>
        </p:nvSpPr>
        <p:spPr>
          <a:xfrm>
            <a:off x="3697704" y="4555610"/>
            <a:ext cx="2352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5F6368"/>
                </a:solidFill>
                <a:latin typeface="+mj-lt"/>
              </a:rPr>
              <a:t>Рис.1 Каскад свертывания крови</a:t>
            </a:r>
            <a:endParaRPr lang="en-US" sz="1000" dirty="0">
              <a:solidFill>
                <a:srgbClr val="5F6368"/>
              </a:solidFill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FB934D9-F00B-8842-9325-88A9D97CD5FE}"/>
              </a:ext>
            </a:extLst>
          </p:cNvPr>
          <p:cNvCxnSpPr/>
          <p:nvPr/>
        </p:nvCxnSpPr>
        <p:spPr>
          <a:xfrm>
            <a:off x="0" y="4973054"/>
            <a:ext cx="7223760" cy="0"/>
          </a:xfrm>
          <a:prstGeom prst="line">
            <a:avLst/>
          </a:prstGeom>
          <a:ln w="12700">
            <a:solidFill>
              <a:srgbClr val="1A73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B509EC7-6926-EB4C-A43C-7D3340B50BF9}"/>
              </a:ext>
            </a:extLst>
          </p:cNvPr>
          <p:cNvSpPr/>
          <p:nvPr/>
        </p:nvSpPr>
        <p:spPr>
          <a:xfrm>
            <a:off x="8847221" y="4908884"/>
            <a:ext cx="296779" cy="160422"/>
          </a:xfrm>
          <a:prstGeom prst="rect">
            <a:avLst/>
          </a:prstGeom>
          <a:solidFill>
            <a:srgbClr val="1A73E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39089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2">
            <a:extLst>
              <a:ext uri="{FF2B5EF4-FFF2-40B4-BE49-F238E27FC236}">
                <a16:creationId xmlns:a16="http://schemas.microsoft.com/office/drawing/2014/main" xmlns="" id="{C75137A6-657D-2D4B-868B-F06F333D4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39" y="943910"/>
            <a:ext cx="2725614" cy="3416103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4B7DDF-3BCE-314E-8131-BB972D9FBDB2}"/>
              </a:ext>
            </a:extLst>
          </p:cNvPr>
          <p:cNvSpPr txBox="1"/>
          <p:nvPr/>
        </p:nvSpPr>
        <p:spPr>
          <a:xfrm>
            <a:off x="4199770" y="1306897"/>
            <a:ext cx="4405923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+mn-lt"/>
                <a:cs typeface="Calibri"/>
              </a:rPr>
              <a:t>Активированные тромбоциты играют значительную роль как в плазменном звене, так и в тромбоцитарном:</a:t>
            </a:r>
          </a:p>
          <a:p>
            <a:pPr marL="519113" indent="-231775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>
                <a:latin typeface="+mn-lt"/>
                <a:cs typeface="Calibri"/>
              </a:rPr>
              <a:t>Они значительно увеличивают скорость активации многих факторов свертывания крови</a:t>
            </a:r>
          </a:p>
          <a:p>
            <a:pPr marL="519113" indent="-231775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>
                <a:latin typeface="+mn-lt"/>
                <a:cs typeface="Calibri"/>
              </a:rPr>
              <a:t>В процессе адгезии и агрегации образуются тромбы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F03E0548-EC4C-7642-9179-A7B801C81F07}"/>
              </a:ext>
            </a:extLst>
          </p:cNvPr>
          <p:cNvSpPr/>
          <p:nvPr/>
        </p:nvSpPr>
        <p:spPr>
          <a:xfrm>
            <a:off x="615209" y="866275"/>
            <a:ext cx="3192391" cy="3609473"/>
          </a:xfrm>
          <a:prstGeom prst="roundRect">
            <a:avLst/>
          </a:prstGeom>
          <a:noFill/>
          <a:ln>
            <a:solidFill>
              <a:srgbClr val="1E8E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28109A-949B-BF43-A3C7-34D8C63E8EEB}"/>
              </a:ext>
            </a:extLst>
          </p:cNvPr>
          <p:cNvCxnSpPr/>
          <p:nvPr/>
        </p:nvCxnSpPr>
        <p:spPr>
          <a:xfrm>
            <a:off x="0" y="641685"/>
            <a:ext cx="7223760" cy="0"/>
          </a:xfrm>
          <a:prstGeom prst="line">
            <a:avLst/>
          </a:prstGeom>
          <a:ln w="12700">
            <a:solidFill>
              <a:srgbClr val="1A73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C31D411-DFCF-C64A-A5CC-DADF9747BA7C}"/>
              </a:ext>
            </a:extLst>
          </p:cNvPr>
          <p:cNvCxnSpPr/>
          <p:nvPr/>
        </p:nvCxnSpPr>
        <p:spPr>
          <a:xfrm>
            <a:off x="0" y="4973054"/>
            <a:ext cx="7223760" cy="0"/>
          </a:xfrm>
          <a:prstGeom prst="line">
            <a:avLst/>
          </a:prstGeom>
          <a:ln w="12700">
            <a:solidFill>
              <a:srgbClr val="1A73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FF685E8-2D70-8345-89D8-5C99D8C1E8DE}"/>
              </a:ext>
            </a:extLst>
          </p:cNvPr>
          <p:cNvSpPr txBox="1"/>
          <p:nvPr/>
        </p:nvSpPr>
        <p:spPr>
          <a:xfrm>
            <a:off x="893133" y="4525879"/>
            <a:ext cx="2782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5F6368"/>
                </a:solidFill>
                <a:latin typeface="+mj-lt"/>
              </a:rPr>
              <a:t>Рис.2 Образование тромба: адгезия и агрегация тромбоцитов</a:t>
            </a:r>
            <a:endParaRPr lang="en-US" sz="1000" dirty="0">
              <a:solidFill>
                <a:srgbClr val="5F6368"/>
              </a:solidFill>
              <a:latin typeface="+mj-lt"/>
            </a:endParaRPr>
          </a:p>
        </p:txBody>
      </p:sp>
      <p:sp>
        <p:nvSpPr>
          <p:cNvPr id="14" name="Название 1">
            <a:extLst>
              <a:ext uri="{FF2B5EF4-FFF2-40B4-BE49-F238E27FC236}">
                <a16:creationId xmlns:a16="http://schemas.microsoft.com/office/drawing/2014/main" xmlns="" id="{CD513422-97E0-8346-9C34-AE9C74F321A5}"/>
              </a:ext>
            </a:extLst>
          </p:cNvPr>
          <p:cNvSpPr txBox="1">
            <a:spLocks/>
          </p:cNvSpPr>
          <p:nvPr/>
        </p:nvSpPr>
        <p:spPr>
          <a:xfrm>
            <a:off x="96241" y="72189"/>
            <a:ext cx="6057840" cy="56949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pPr algn="l">
              <a:buClrTx/>
              <a:buFontTx/>
            </a:pPr>
            <a:r>
              <a:rPr lang="ru-RU" sz="2000" dirty="0">
                <a:solidFill>
                  <a:srgbClr val="3C4043"/>
                </a:solidFill>
              </a:rPr>
              <a:t>Роль тромбоцитов в свертывании крови</a:t>
            </a:r>
            <a:endParaRPr lang="ru-RU" sz="2000" dirty="0">
              <a:solidFill>
                <a:srgbClr val="202124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589FD6C-2B11-0049-B492-0BD621FE1B7D}"/>
              </a:ext>
            </a:extLst>
          </p:cNvPr>
          <p:cNvSpPr/>
          <p:nvPr/>
        </p:nvSpPr>
        <p:spPr>
          <a:xfrm>
            <a:off x="8847221" y="4908884"/>
            <a:ext cx="296779" cy="160422"/>
          </a:xfrm>
          <a:prstGeom prst="rect">
            <a:avLst/>
          </a:prstGeom>
          <a:solidFill>
            <a:srgbClr val="1A73E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5990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7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E63249C-73B7-414E-AF2D-CA7868494E0A}"/>
              </a:ext>
            </a:extLst>
          </p:cNvPr>
          <p:cNvSpPr/>
          <p:nvPr/>
        </p:nvSpPr>
        <p:spPr>
          <a:xfrm>
            <a:off x="1014664" y="1400948"/>
            <a:ext cx="7114673" cy="2521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600"/>
              </a:spcAft>
            </a:pPr>
            <a:r>
              <a:rPr lang="ru" sz="2000" dirty="0">
                <a:solidFill>
                  <a:schemeClr val="bg1"/>
                </a:solidFill>
              </a:rPr>
              <a:t>АКТУАЛЬНОСТЬ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  <a:latin typeface="Calibri"/>
                <a:cs typeface="Calibri"/>
              </a:rPr>
              <a:t>____________</a:t>
            </a:r>
          </a:p>
          <a:p>
            <a:pPr marL="0" indent="0" algn="ctr">
              <a:lnSpc>
                <a:spcPct val="150000"/>
              </a:lnSpc>
              <a:spcAft>
                <a:spcPts val="1600"/>
              </a:spcAft>
              <a:buNone/>
            </a:pPr>
            <a:r>
              <a:rPr lang="ru-RU" sz="1600" dirty="0">
                <a:solidFill>
                  <a:schemeClr val="bg1"/>
                </a:solidFill>
                <a:latin typeface="Calibri"/>
                <a:cs typeface="Calibri"/>
              </a:rPr>
              <a:t>Проблема своевременного выявления нарушений в тромбоцитарном звене свертывания крови является крайне актуальной, так как при определении недостатка или отсутствия активированных тромбоцитов человеку могут назначить симптоматическое лечение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A4BC232-5B7C-7548-9393-FE6C12B449BA}"/>
              </a:ext>
            </a:extLst>
          </p:cNvPr>
          <p:cNvCxnSpPr/>
          <p:nvPr/>
        </p:nvCxnSpPr>
        <p:spPr>
          <a:xfrm>
            <a:off x="0" y="4973054"/>
            <a:ext cx="722376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BD0BFAA-E964-3849-ABEE-376E70AFFB9C}"/>
              </a:ext>
            </a:extLst>
          </p:cNvPr>
          <p:cNvSpPr/>
          <p:nvPr/>
        </p:nvSpPr>
        <p:spPr>
          <a:xfrm>
            <a:off x="8847221" y="4908884"/>
            <a:ext cx="296779" cy="1604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1A73E8"/>
                </a:solidFill>
              </a:rPr>
              <a:t>4</a:t>
            </a:r>
            <a:endParaRPr lang="en-US" sz="800" dirty="0">
              <a:solidFill>
                <a:srgbClr val="1A73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4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06;p19">
            <a:extLst>
              <a:ext uri="{FF2B5EF4-FFF2-40B4-BE49-F238E27FC236}">
                <a16:creationId xmlns:a16="http://schemas.microsoft.com/office/drawing/2014/main" xmlns="" id="{DB0CDF5B-5D3B-964B-9BF1-3302708E7DE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35529"/>
          <a:stretch/>
        </p:blipFill>
        <p:spPr>
          <a:xfrm>
            <a:off x="1220568" y="1303190"/>
            <a:ext cx="6783075" cy="3201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CC474DF-0B3A-164B-A9FE-AA73A3CB98DE}"/>
              </a:ext>
            </a:extLst>
          </p:cNvPr>
          <p:cNvSpPr txBox="1"/>
          <p:nvPr/>
        </p:nvSpPr>
        <p:spPr>
          <a:xfrm>
            <a:off x="497736" y="732838"/>
            <a:ext cx="792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libri"/>
                <a:cs typeface="Calibri"/>
              </a:rPr>
              <a:t>В результате активации тромбоцитов разрушается устойчивость слоев мембраны и </a:t>
            </a:r>
            <a:r>
              <a:rPr lang="ru-RU" b="1" dirty="0">
                <a:latin typeface="Calibri"/>
                <a:cs typeface="Calibri"/>
              </a:rPr>
              <a:t>фосфатидилсерин переходит на внешнюю сторону мембраны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0C43C0B-B0C9-E94B-A6AD-311DB73E316F}"/>
              </a:ext>
            </a:extLst>
          </p:cNvPr>
          <p:cNvCxnSpPr/>
          <p:nvPr/>
        </p:nvCxnSpPr>
        <p:spPr>
          <a:xfrm>
            <a:off x="0" y="641685"/>
            <a:ext cx="7223760" cy="0"/>
          </a:xfrm>
          <a:prstGeom prst="line">
            <a:avLst/>
          </a:prstGeom>
          <a:ln w="12700">
            <a:solidFill>
              <a:srgbClr val="1A73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9CCBCE0-CA03-BF42-932D-1EA49CB509C3}"/>
              </a:ext>
            </a:extLst>
          </p:cNvPr>
          <p:cNvCxnSpPr/>
          <p:nvPr/>
        </p:nvCxnSpPr>
        <p:spPr>
          <a:xfrm>
            <a:off x="0" y="4973054"/>
            <a:ext cx="7223760" cy="0"/>
          </a:xfrm>
          <a:prstGeom prst="line">
            <a:avLst/>
          </a:prstGeom>
          <a:ln w="12700">
            <a:solidFill>
              <a:srgbClr val="1A73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звание 1">
            <a:extLst>
              <a:ext uri="{FF2B5EF4-FFF2-40B4-BE49-F238E27FC236}">
                <a16:creationId xmlns:a16="http://schemas.microsoft.com/office/drawing/2014/main" xmlns="" id="{9EC95C08-0974-FC44-81A7-A0CAF8D67123}"/>
              </a:ext>
            </a:extLst>
          </p:cNvPr>
          <p:cNvSpPr txBox="1">
            <a:spLocks/>
          </p:cNvSpPr>
          <p:nvPr/>
        </p:nvSpPr>
        <p:spPr>
          <a:xfrm>
            <a:off x="96241" y="72189"/>
            <a:ext cx="6057840" cy="56949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pPr algn="l">
              <a:buClrTx/>
              <a:buFontTx/>
            </a:pPr>
            <a:r>
              <a:rPr lang="ru-RU" sz="2000" dirty="0">
                <a:solidFill>
                  <a:srgbClr val="202124"/>
                </a:solidFill>
                <a:latin typeface="+mn-lt"/>
              </a:rPr>
              <a:t>Связывание аннексина с мембраной тромбоцита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D8D263A-BC05-2742-ACEF-D4FA5FF97D63}"/>
              </a:ext>
            </a:extLst>
          </p:cNvPr>
          <p:cNvSpPr txBox="1"/>
          <p:nvPr/>
        </p:nvSpPr>
        <p:spPr>
          <a:xfrm>
            <a:off x="2488303" y="4508774"/>
            <a:ext cx="4584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5F6368"/>
                </a:solidFill>
                <a:latin typeface="+mj-lt"/>
              </a:rPr>
              <a:t>Рис.3 Взаимодействие аннексина с фосфатидилсерином активированных тромбоцитов</a:t>
            </a:r>
            <a:endParaRPr lang="en-US" sz="1000" dirty="0">
              <a:solidFill>
                <a:srgbClr val="5F6368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4B53003-55FE-E64D-9698-AC915CA3130B}"/>
              </a:ext>
            </a:extLst>
          </p:cNvPr>
          <p:cNvSpPr/>
          <p:nvPr/>
        </p:nvSpPr>
        <p:spPr>
          <a:xfrm>
            <a:off x="8847221" y="4908884"/>
            <a:ext cx="296779" cy="160422"/>
          </a:xfrm>
          <a:prstGeom prst="rect">
            <a:avLst/>
          </a:prstGeom>
          <a:solidFill>
            <a:srgbClr val="1A73E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34327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13;p20">
            <a:extLst>
              <a:ext uri="{FF2B5EF4-FFF2-40B4-BE49-F238E27FC236}">
                <a16:creationId xmlns:a16="http://schemas.microsoft.com/office/drawing/2014/main" xmlns="" id="{919F83C9-A7DF-A444-B45C-DE4A7B0669E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6049" y="1506951"/>
            <a:ext cx="8191901" cy="2598350"/>
          </a:xfrm>
          <a:prstGeom prst="roundRect">
            <a:avLst/>
          </a:prstGeom>
          <a:noFill/>
          <a:ln>
            <a:solidFill>
              <a:srgbClr val="F9AB0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59F4B4D-F0B8-6A45-AA18-7FD264E1FB3E}"/>
              </a:ext>
            </a:extLst>
          </p:cNvPr>
          <p:cNvSpPr/>
          <p:nvPr/>
        </p:nvSpPr>
        <p:spPr>
          <a:xfrm>
            <a:off x="476049" y="828096"/>
            <a:ext cx="80824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ru-RU" dirty="0">
                <a:latin typeface="Calibri"/>
                <a:cs typeface="Calibri"/>
              </a:rPr>
              <a:t>Аннексиновые повторы белка </a:t>
            </a:r>
            <a:r>
              <a:rPr lang="en-US" dirty="0">
                <a:latin typeface="Calibri"/>
                <a:cs typeface="Calibri"/>
              </a:rPr>
              <a:t>A1</a:t>
            </a:r>
            <a:r>
              <a:rPr lang="ru-RU" dirty="0">
                <a:latin typeface="Calibri"/>
                <a:cs typeface="Calibri"/>
              </a:rPr>
              <a:t> обеспечивают кальций-зависимое связывание с мембраной клетки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BF4BF9C-FC46-314C-AA75-2F3B4AF1C578}"/>
              </a:ext>
            </a:extLst>
          </p:cNvPr>
          <p:cNvCxnSpPr/>
          <p:nvPr/>
        </p:nvCxnSpPr>
        <p:spPr>
          <a:xfrm>
            <a:off x="0" y="641685"/>
            <a:ext cx="7223760" cy="0"/>
          </a:xfrm>
          <a:prstGeom prst="line">
            <a:avLst/>
          </a:prstGeom>
          <a:ln w="12700">
            <a:solidFill>
              <a:srgbClr val="1A73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азвание 1">
            <a:extLst>
              <a:ext uri="{FF2B5EF4-FFF2-40B4-BE49-F238E27FC236}">
                <a16:creationId xmlns:a16="http://schemas.microsoft.com/office/drawing/2014/main" xmlns="" id="{8778C046-9CF3-B947-B216-3F80BF42AEDD}"/>
              </a:ext>
            </a:extLst>
          </p:cNvPr>
          <p:cNvSpPr txBox="1">
            <a:spLocks/>
          </p:cNvSpPr>
          <p:nvPr/>
        </p:nvSpPr>
        <p:spPr>
          <a:xfrm>
            <a:off x="96241" y="72189"/>
            <a:ext cx="6057840" cy="56949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pPr algn="l">
              <a:buClrTx/>
              <a:buFontTx/>
            </a:pPr>
            <a:r>
              <a:rPr lang="ru-RU" sz="2000" dirty="0">
                <a:solidFill>
                  <a:srgbClr val="202124"/>
                </a:solidFill>
                <a:latin typeface="+mn-lt"/>
              </a:rPr>
              <a:t>Структура аннексинов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7BEE882-2C3D-AC49-9E60-1516F9C9C26E}"/>
              </a:ext>
            </a:extLst>
          </p:cNvPr>
          <p:cNvCxnSpPr/>
          <p:nvPr/>
        </p:nvCxnSpPr>
        <p:spPr>
          <a:xfrm>
            <a:off x="0" y="4973054"/>
            <a:ext cx="7223760" cy="0"/>
          </a:xfrm>
          <a:prstGeom prst="line">
            <a:avLst/>
          </a:prstGeom>
          <a:ln w="12700">
            <a:solidFill>
              <a:srgbClr val="1A73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52CF79B-477B-F843-A172-58F6F193AB1D}"/>
              </a:ext>
            </a:extLst>
          </p:cNvPr>
          <p:cNvSpPr txBox="1"/>
          <p:nvPr/>
        </p:nvSpPr>
        <p:spPr>
          <a:xfrm>
            <a:off x="3611880" y="4166184"/>
            <a:ext cx="24162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5F6368"/>
                </a:solidFill>
                <a:latin typeface="+mj-lt"/>
              </a:rPr>
              <a:t>Рис.4 Структура аннексина А1</a:t>
            </a:r>
            <a:endParaRPr lang="en-US" sz="1000" dirty="0">
              <a:solidFill>
                <a:srgbClr val="5F6368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118F420-CE92-394B-9065-008276158A1C}"/>
              </a:ext>
            </a:extLst>
          </p:cNvPr>
          <p:cNvSpPr/>
          <p:nvPr/>
        </p:nvSpPr>
        <p:spPr>
          <a:xfrm>
            <a:off x="8847221" y="4908884"/>
            <a:ext cx="296779" cy="160422"/>
          </a:xfrm>
          <a:prstGeom prst="rect">
            <a:avLst/>
          </a:prstGeom>
          <a:solidFill>
            <a:srgbClr val="1A73E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6706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7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E63249C-73B7-414E-AF2D-CA7868494E0A}"/>
              </a:ext>
            </a:extLst>
          </p:cNvPr>
          <p:cNvSpPr/>
          <p:nvPr/>
        </p:nvSpPr>
        <p:spPr>
          <a:xfrm>
            <a:off x="1014664" y="1126354"/>
            <a:ext cx="7114673" cy="2890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600"/>
              </a:spcAft>
            </a:pPr>
            <a:r>
              <a:rPr lang="ru" sz="3600" kern="1200" dirty="0">
                <a:solidFill>
                  <a:schemeClr val="bg1"/>
                </a:solidFill>
                <a:latin typeface="Calibri"/>
                <a:ea typeface="+mj-ea"/>
                <a:cs typeface="+mj-cs"/>
              </a:rPr>
              <a:t>ПРОБЛЕМА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/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____________</a:t>
            </a:r>
          </a:p>
          <a:p>
            <a:pPr lvl="0" algn="ctr">
              <a:lnSpc>
                <a:spcPct val="150000"/>
              </a:lnSpc>
              <a:spcAft>
                <a:spcPts val="1600"/>
              </a:spcAft>
            </a:pPr>
            <a:r>
              <a:rPr lang="ru-RU" sz="1600" dirty="0">
                <a:solidFill>
                  <a:prstClr val="white"/>
                </a:solidFill>
                <a:latin typeface="Calibri"/>
                <a:cs typeface="Calibri"/>
              </a:rPr>
              <a:t>Для надежного использования данного метода диагностики нарушений в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Calibri"/>
              </a:rPr>
              <a:t>тромбоцитарном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Calibri"/>
              </a:rPr>
              <a:t> звене свертывания нужно максимально точно знать кинетику взаимодействия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Calibri"/>
              </a:rPr>
              <a:t>Аннексина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Calibri"/>
              </a:rPr>
              <a:t> </a:t>
            </a:r>
            <a:r>
              <a:rPr lang="en-US" sz="1600" dirty="0">
                <a:solidFill>
                  <a:prstClr val="white"/>
                </a:solidFill>
                <a:latin typeface="Calibri"/>
                <a:cs typeface="Calibri"/>
              </a:rPr>
              <a:t>V 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Calibri"/>
              </a:rPr>
              <a:t>с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Calibri"/>
              </a:rPr>
              <a:t>фосфатидилсерин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Calibri"/>
              </a:rPr>
              <a:t>-положительными тромбоцитами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6E7ABE5-F77C-1145-9E64-7FEB6ED399E4}"/>
              </a:ext>
            </a:extLst>
          </p:cNvPr>
          <p:cNvCxnSpPr/>
          <p:nvPr/>
        </p:nvCxnSpPr>
        <p:spPr>
          <a:xfrm>
            <a:off x="0" y="4973054"/>
            <a:ext cx="722376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21650D6-96B1-E14A-B565-14420D05BEB6}"/>
              </a:ext>
            </a:extLst>
          </p:cNvPr>
          <p:cNvSpPr/>
          <p:nvPr/>
        </p:nvSpPr>
        <p:spPr>
          <a:xfrm>
            <a:off x="8847221" y="4908884"/>
            <a:ext cx="296779" cy="1604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1A73E8"/>
                </a:solidFill>
              </a:rPr>
              <a:t>7</a:t>
            </a:r>
            <a:endParaRPr lang="en-US" sz="800" dirty="0">
              <a:solidFill>
                <a:srgbClr val="1A73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51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7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E63249C-73B7-414E-AF2D-CA7868494E0A}"/>
              </a:ext>
            </a:extLst>
          </p:cNvPr>
          <p:cNvSpPr/>
          <p:nvPr/>
        </p:nvSpPr>
        <p:spPr>
          <a:xfrm>
            <a:off x="1014664" y="921170"/>
            <a:ext cx="7114673" cy="3054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Arial"/>
                <a:sym typeface="Arial"/>
              </a:rPr>
              <a:t>ЦЕЛЬ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/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____________</a:t>
            </a:r>
          </a:p>
          <a:p>
            <a:pPr lvl="0">
              <a:spcAft>
                <a:spcPts val="1600"/>
              </a:spcAft>
            </a:pPr>
            <a:r>
              <a:rPr lang="ru-RU" sz="1600" dirty="0">
                <a:solidFill>
                  <a:prstClr val="white"/>
                </a:solidFill>
                <a:latin typeface="Calibri"/>
                <a:cs typeface="Calibri"/>
              </a:rPr>
              <a:t>В ходе экспериментального исследования взаимодействия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Calibri"/>
              </a:rPr>
              <a:t>аннексина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Calibri"/>
              </a:rPr>
              <a:t> </a:t>
            </a:r>
            <a:r>
              <a:rPr lang="en-US" sz="1600" dirty="0">
                <a:solidFill>
                  <a:prstClr val="white"/>
                </a:solidFill>
                <a:latin typeface="Calibri"/>
                <a:cs typeface="Calibri"/>
              </a:rPr>
              <a:t>V 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Calibri"/>
              </a:rPr>
              <a:t>с фосфолипидными везикулами рассчитать кинетические константы:</a:t>
            </a:r>
          </a:p>
          <a:p>
            <a:pPr lvl="0">
              <a:lnSpc>
                <a:spcPct val="150000"/>
              </a:lnSpc>
              <a:spcAft>
                <a:spcPts val="1600"/>
              </a:spcAft>
            </a:pPr>
            <a:r>
              <a:rPr lang="ru-RU" sz="1600" dirty="0">
                <a:solidFill>
                  <a:prstClr val="white"/>
                </a:solidFill>
                <a:latin typeface="Calibri"/>
                <a:cs typeface="Calibri"/>
              </a:rPr>
              <a:t>	- равновесную константу </a:t>
            </a:r>
          </a:p>
          <a:p>
            <a:pPr lvl="0">
              <a:lnSpc>
                <a:spcPct val="150000"/>
              </a:lnSpc>
              <a:spcAft>
                <a:spcPts val="1600"/>
              </a:spcAft>
            </a:pPr>
            <a:r>
              <a:rPr lang="ru-RU" sz="1600" dirty="0">
                <a:solidFill>
                  <a:prstClr val="white"/>
                </a:solidFill>
                <a:latin typeface="Calibri"/>
                <a:cs typeface="Calibri"/>
              </a:rPr>
              <a:t>	- константы диссоциации и ассоциации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  <a:sym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4875797-017F-BB4D-BD60-1D4C5CB0D8F0}"/>
              </a:ext>
            </a:extLst>
          </p:cNvPr>
          <p:cNvCxnSpPr/>
          <p:nvPr/>
        </p:nvCxnSpPr>
        <p:spPr>
          <a:xfrm>
            <a:off x="0" y="4973054"/>
            <a:ext cx="722376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5EB40B4-4543-2C45-B2DC-7348C99735D7}"/>
              </a:ext>
            </a:extLst>
          </p:cNvPr>
          <p:cNvSpPr/>
          <p:nvPr/>
        </p:nvSpPr>
        <p:spPr>
          <a:xfrm>
            <a:off x="8847221" y="4908884"/>
            <a:ext cx="296779" cy="1604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1A73E8"/>
                </a:solidFill>
              </a:rPr>
              <a:t>8</a:t>
            </a:r>
            <a:endParaRPr lang="en-US" sz="800" dirty="0">
              <a:solidFill>
                <a:srgbClr val="1A73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50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91F5A34-1F74-7949-9F06-10B54445CE31}"/>
              </a:ext>
            </a:extLst>
          </p:cNvPr>
          <p:cNvGrpSpPr/>
          <p:nvPr/>
        </p:nvGrpSpPr>
        <p:grpSpPr>
          <a:xfrm>
            <a:off x="749971" y="1102896"/>
            <a:ext cx="7644058" cy="2016323"/>
            <a:chOff x="481268" y="1102896"/>
            <a:chExt cx="7644058" cy="201632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E6E6126F-6831-504A-A982-E688956B5389}"/>
                </a:ext>
              </a:extLst>
            </p:cNvPr>
            <p:cNvSpPr/>
            <p:nvPr/>
          </p:nvSpPr>
          <p:spPr>
            <a:xfrm>
              <a:off x="481268" y="1102896"/>
              <a:ext cx="3336752" cy="433137"/>
            </a:xfrm>
            <a:prstGeom prst="roundRect">
              <a:avLst/>
            </a:prstGeom>
            <a:solidFill>
              <a:srgbClr val="F9A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ТЕОРЕТИЧЕСКАЯ ЧАСТЬ</a:t>
              </a:r>
              <a:endParaRPr lang="en-US" dirty="0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A7481596-83B1-564B-BED3-37BE741069B9}"/>
                </a:ext>
              </a:extLst>
            </p:cNvPr>
            <p:cNvSpPr/>
            <p:nvPr/>
          </p:nvSpPr>
          <p:spPr>
            <a:xfrm>
              <a:off x="4788574" y="1102896"/>
              <a:ext cx="3336752" cy="433137"/>
            </a:xfrm>
            <a:prstGeom prst="roundRect">
              <a:avLst/>
            </a:prstGeom>
            <a:solidFill>
              <a:srgbClr val="1E8E3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ЭКСПЕРИМЕНТАЛЬНАЯ ЧАСТЬ</a:t>
              </a: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B958523-7EA1-1D4C-A1A3-776E53B0EDD8}"/>
                </a:ext>
              </a:extLst>
            </p:cNvPr>
            <p:cNvSpPr/>
            <p:nvPr/>
          </p:nvSpPr>
          <p:spPr>
            <a:xfrm>
              <a:off x="481268" y="1584159"/>
              <a:ext cx="3336752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223838">
                <a:buFont typeface="Wingdings" pitchFamily="2" charset="2"/>
                <a:buChar char="§"/>
              </a:pPr>
              <a:r>
                <a:rPr lang="ru-RU" sz="1300" dirty="0">
                  <a:latin typeface="Calibri"/>
                  <a:cs typeface="Calibri"/>
                </a:rPr>
                <a:t>Изучить механизмы свертывания крови, в том числе исследовать роль активированных тромбоцитов</a:t>
              </a:r>
            </a:p>
            <a:p>
              <a:pPr marL="342900" lvl="0" indent="-223838">
                <a:buFont typeface="Wingdings" pitchFamily="2" charset="2"/>
                <a:buChar char="§"/>
              </a:pPr>
              <a:endParaRPr lang="ru-RU" sz="1300" dirty="0">
                <a:latin typeface="Calibri"/>
                <a:cs typeface="Calibri"/>
              </a:endParaRPr>
            </a:p>
            <a:p>
              <a:pPr marL="342900" lvl="0" indent="-223838">
                <a:buFont typeface="Wingdings" pitchFamily="2" charset="2"/>
                <a:buChar char="§"/>
              </a:pPr>
              <a:r>
                <a:rPr lang="ru-RU" sz="1300" dirty="0">
                  <a:latin typeface="Calibri"/>
                  <a:cs typeface="Calibri"/>
                </a:rPr>
                <a:t>Исследовать структуру аннексина и его биологическую роль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924052E6-46E5-664D-9AB6-14B484F0D385}"/>
                </a:ext>
              </a:extLst>
            </p:cNvPr>
            <p:cNvSpPr/>
            <p:nvPr/>
          </p:nvSpPr>
          <p:spPr>
            <a:xfrm>
              <a:off x="4788574" y="1616243"/>
              <a:ext cx="3336752" cy="15029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22250">
                <a:spcBef>
                  <a:spcPts val="1600"/>
                </a:spcBef>
                <a:buFont typeface="Wingdings" pitchFamily="2" charset="2"/>
                <a:buChar char="§"/>
              </a:pPr>
              <a:r>
                <a:rPr lang="ru-RU" sz="1300" dirty="0">
                  <a:latin typeface="Calibri"/>
                  <a:cs typeface="Calibri"/>
                </a:rPr>
                <a:t>Освоить метод проточной цитометрии</a:t>
              </a:r>
            </a:p>
            <a:p>
              <a:pPr marL="285750" lvl="0" indent="-222250">
                <a:spcBef>
                  <a:spcPts val="1600"/>
                </a:spcBef>
                <a:buFont typeface="Wingdings" pitchFamily="2" charset="2"/>
                <a:buChar char="§"/>
              </a:pPr>
              <a:r>
                <a:rPr lang="ru-RU" sz="1300" dirty="0">
                  <a:latin typeface="Calibri"/>
                  <a:cs typeface="Calibri"/>
                </a:rPr>
                <a:t>Исследовать взаимодействие аннексинов с фосфолипидными везикулами</a:t>
              </a:r>
            </a:p>
            <a:p>
              <a:pPr marL="285750" lvl="0" indent="-222250">
                <a:spcBef>
                  <a:spcPts val="1600"/>
                </a:spcBef>
                <a:buFont typeface="Wingdings" pitchFamily="2" charset="2"/>
                <a:buChar char="§"/>
              </a:pPr>
              <a:r>
                <a:rPr lang="ru-RU" sz="1300" dirty="0">
                  <a:latin typeface="Calibri"/>
                  <a:cs typeface="Calibri"/>
                </a:rPr>
                <a:t>Рассчитать кинетические константы  </a:t>
              </a:r>
            </a:p>
          </p:txBody>
        </p:sp>
      </p:grpSp>
      <p:sp>
        <p:nvSpPr>
          <p:cNvPr id="15" name="Текст 2">
            <a:extLst>
              <a:ext uri="{FF2B5EF4-FFF2-40B4-BE49-F238E27FC236}">
                <a16:creationId xmlns:a16="http://schemas.microsoft.com/office/drawing/2014/main" xmlns="" id="{C1A86681-FF8A-5048-A298-2F0E51B59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970" y="3721769"/>
            <a:ext cx="7644059" cy="1010652"/>
          </a:xfrm>
        </p:spPr>
        <p:txBody>
          <a:bodyPr numCol="2">
            <a:normAutofit fontScale="92500" lnSpcReduction="20000"/>
          </a:bodyPr>
          <a:lstStyle/>
          <a:p>
            <a:pPr indent="-227013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</a:rPr>
              <a:t>Буфер А</a:t>
            </a:r>
          </a:p>
          <a:p>
            <a:pPr indent="-227013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</a:rPr>
              <a:t>Раствор хлорида кальция </a:t>
            </a:r>
          </a:p>
          <a:p>
            <a:pPr indent="-227013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</a:rPr>
              <a:t>Раствор ЭДТА</a:t>
            </a:r>
          </a:p>
          <a:p>
            <a:pPr indent="-227013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</a:rPr>
              <a:t>Аннексин  </a:t>
            </a:r>
            <a:r>
              <a:rPr lang="en-US" sz="1400" dirty="0">
                <a:solidFill>
                  <a:srgbClr val="000000"/>
                </a:solidFill>
              </a:rPr>
              <a:t>V-Alexa 647</a:t>
            </a:r>
          </a:p>
          <a:p>
            <a:pPr indent="-227013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</a:rPr>
              <a:t>Фосфолипидные везикулы: фосфатидилсерин</a:t>
            </a:r>
          </a:p>
          <a:p>
            <a:pPr indent="-227013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</a:rPr>
              <a:t>Проточный цитометр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B78F33A0-56E7-6A42-8E78-D1F2625EC77D}"/>
              </a:ext>
            </a:extLst>
          </p:cNvPr>
          <p:cNvCxnSpPr>
            <a:cxnSpLocks/>
          </p:cNvCxnSpPr>
          <p:nvPr/>
        </p:nvCxnSpPr>
        <p:spPr>
          <a:xfrm>
            <a:off x="810126" y="3428215"/>
            <a:ext cx="7583903" cy="0"/>
          </a:xfrm>
          <a:prstGeom prst="line">
            <a:avLst/>
          </a:prstGeom>
          <a:ln w="6350">
            <a:solidFill>
              <a:srgbClr val="5F636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E41043B-FC0F-6C44-AFA9-7F6AB1D15E58}"/>
              </a:ext>
            </a:extLst>
          </p:cNvPr>
          <p:cNvSpPr/>
          <p:nvPr/>
        </p:nvSpPr>
        <p:spPr>
          <a:xfrm>
            <a:off x="3356811" y="3255331"/>
            <a:ext cx="243037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A73E8"/>
                </a:solidFill>
              </a:rPr>
              <a:t>Материалы и методы</a:t>
            </a:r>
            <a:endParaRPr lang="en-US" dirty="0">
              <a:solidFill>
                <a:srgbClr val="1A73E8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7FF7A07-9254-8149-BB1B-0DC73A753D0C}"/>
              </a:ext>
            </a:extLst>
          </p:cNvPr>
          <p:cNvCxnSpPr/>
          <p:nvPr/>
        </p:nvCxnSpPr>
        <p:spPr>
          <a:xfrm>
            <a:off x="0" y="641685"/>
            <a:ext cx="7223760" cy="0"/>
          </a:xfrm>
          <a:prstGeom prst="line">
            <a:avLst/>
          </a:prstGeom>
          <a:ln w="12700">
            <a:solidFill>
              <a:srgbClr val="1A73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Название 1">
            <a:extLst>
              <a:ext uri="{FF2B5EF4-FFF2-40B4-BE49-F238E27FC236}">
                <a16:creationId xmlns:a16="http://schemas.microsoft.com/office/drawing/2014/main" xmlns="" id="{BB9D3CB9-3F8A-5940-A64C-4EBED02173E2}"/>
              </a:ext>
            </a:extLst>
          </p:cNvPr>
          <p:cNvSpPr txBox="1">
            <a:spLocks/>
          </p:cNvSpPr>
          <p:nvPr/>
        </p:nvSpPr>
        <p:spPr>
          <a:xfrm>
            <a:off x="96241" y="72189"/>
            <a:ext cx="6057840" cy="56949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pPr algn="l">
              <a:buClrTx/>
              <a:buFontTx/>
            </a:pPr>
            <a:r>
              <a:rPr lang="ru-RU" sz="2000" dirty="0">
                <a:solidFill>
                  <a:srgbClr val="202124"/>
                </a:solidFill>
                <a:latin typeface="+mn-lt"/>
              </a:rPr>
              <a:t>Задачи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4177BD0B-79BE-2E4D-ABC6-E39D14B02892}"/>
              </a:ext>
            </a:extLst>
          </p:cNvPr>
          <p:cNvCxnSpPr/>
          <p:nvPr/>
        </p:nvCxnSpPr>
        <p:spPr>
          <a:xfrm>
            <a:off x="0" y="4973054"/>
            <a:ext cx="7223760" cy="0"/>
          </a:xfrm>
          <a:prstGeom prst="line">
            <a:avLst/>
          </a:prstGeom>
          <a:ln w="12700">
            <a:solidFill>
              <a:srgbClr val="1A73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E12B116-6D40-944E-B3E3-063A0FCD4942}"/>
              </a:ext>
            </a:extLst>
          </p:cNvPr>
          <p:cNvSpPr/>
          <p:nvPr/>
        </p:nvSpPr>
        <p:spPr>
          <a:xfrm>
            <a:off x="8847221" y="4908884"/>
            <a:ext cx="296779" cy="160422"/>
          </a:xfrm>
          <a:prstGeom prst="rect">
            <a:avLst/>
          </a:prstGeom>
          <a:solidFill>
            <a:srgbClr val="1A73E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9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812762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2039</TotalTime>
  <Words>728</Words>
  <Application>Microsoft Macintosh PowerPoint</Application>
  <PresentationFormat>Экран (16:9)</PresentationFormat>
  <Paragraphs>152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Каскад свертывания крови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взаимодействия аннексина V с фосфолипидными мембранами</dc:title>
  <cp:lastModifiedBy>Sergey Furmanov</cp:lastModifiedBy>
  <cp:revision>41</cp:revision>
  <dcterms:modified xsi:type="dcterms:W3CDTF">2019-04-18T16:40:24Z</dcterms:modified>
</cp:coreProperties>
</file>