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erriweather" charset="-52"/>
      <p:regular r:id="rId13"/>
      <p:bold r:id="rId14"/>
      <p:italic r:id="rId15"/>
      <p:boldItalic r:id="rId16"/>
    </p:embeddedFont>
    <p:embeddedFont>
      <p:font typeface="Trebuchet MS" pitchFamily="34" charset="0"/>
      <p:regular r:id="rId17"/>
      <p:bold r:id="rId18"/>
      <p:italic r:id="rId19"/>
      <p:boldItalic r:id="rId20"/>
    </p:embeddedFont>
    <p:embeddedFont>
      <p:font typeface="Roboto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074" autoAdjust="0"/>
    <p:restoredTop sz="94624" autoAdjust="0"/>
  </p:normalViewPr>
  <p:slideViewPr>
    <p:cSldViewPr snapToGrid="0">
      <p:cViewPr varScale="1">
        <p:scale>
          <a:sx n="92" d="100"/>
          <a:sy n="92" d="100"/>
        </p:scale>
        <p:origin x="-522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Roboto" charset="0"/>
        <a:ea typeface="Roboto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fa3c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fa3c8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6fa3c89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6fa3c89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80232f78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80232f78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6fa3c89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6fa3c89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80232f78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80232f78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80232f78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80232f78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80232f78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80232f78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charset="0"/>
              <a:ea typeface="Roboto" charset="0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charset="0"/>
              <a:ea typeface="Roboto" charset="0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charset="0"/>
              <a:ea typeface="Roboto" charset="0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charset="0"/>
              <a:ea typeface="Roboto" charset="0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charset="0"/>
              <a:ea typeface="Roboto" charset="0"/>
            </a:endParaRPr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charset="0"/>
              <a:ea typeface="Roboto" charset="0"/>
            </a:endParaRPr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 bwMode="auto"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vsaging.org/f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220681" y="280432"/>
            <a:ext cx="6824700" cy="20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800" dirty="0">
                <a:solidFill>
                  <a:srgbClr val="000000"/>
                </a:solidFill>
              </a:rPr>
              <a:t>Реферат на тему:</a:t>
            </a:r>
            <a:r>
              <a:rPr lang="ru" sz="2800" i="1" dirty="0">
                <a:solidFill>
                  <a:srgbClr val="000000"/>
                </a:solidFill>
              </a:rPr>
              <a:t> </a:t>
            </a:r>
            <a:endParaRPr sz="2800" i="1">
              <a:solidFill>
                <a:srgbClr val="000000"/>
              </a:solidFill>
            </a:endParaRPr>
          </a:p>
          <a:p>
            <a:pPr marL="36000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800" dirty="0">
                <a:solidFill>
                  <a:srgbClr val="000000"/>
                </a:solidFill>
              </a:rPr>
              <a:t>“Процессы клеточного старения можно замедлить!”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4572000" y="3217201"/>
            <a:ext cx="4242600" cy="16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Презентация подготовлена ученицей 9 класса «В» Ефремовой Ириной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Руководитель Шалимова Елена Георгиевна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009889" y="407625"/>
            <a:ext cx="2978217" cy="870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Источники</a:t>
            </a:r>
            <a:endParaRPr/>
          </a:p>
        </p:txBody>
      </p:sp>
      <p:sp>
        <p:nvSpPr>
          <p:cNvPr id="121" name="Google Shape;121;p22"/>
          <p:cNvSpPr txBox="1"/>
          <p:nvPr/>
        </p:nvSpPr>
        <p:spPr>
          <a:xfrm>
            <a:off x="459958" y="1333039"/>
            <a:ext cx="8353500" cy="34578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360000" marR="0" lvl="0" indent="-114300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Roboto"/>
              <a:buAutoNum type="arabicParenR"/>
            </a:pPr>
            <a:r>
              <a:rPr lang="ru" sz="2000" dirty="0">
                <a:solidFill>
                  <a:schemeClr val="accent1"/>
                </a:solidFill>
                <a:latin typeface="Roboto" charset="0"/>
                <a:ea typeface="Roboto" charset="0"/>
                <a:cs typeface="Roboto"/>
                <a:sym typeface="Roboto"/>
              </a:rPr>
              <a:t>А.А.Москалев “Старение и гены”</a:t>
            </a:r>
            <a:endParaRPr sz="2000">
              <a:solidFill>
                <a:schemeClr val="accent1"/>
              </a:solidFill>
              <a:latin typeface="Roboto" charset="0"/>
              <a:ea typeface="Roboto" charset="0"/>
              <a:cs typeface="Roboto"/>
              <a:sym typeface="Roboto"/>
            </a:endParaRPr>
          </a:p>
          <a:p>
            <a:pPr marL="360000" marR="0" lvl="0" indent="-1143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arenR"/>
            </a:pPr>
            <a:r>
              <a:rPr lang="ru" sz="2000" dirty="0">
                <a:solidFill>
                  <a:schemeClr val="accent1"/>
                </a:solidFill>
                <a:latin typeface="Roboto" charset="0"/>
                <a:ea typeface="Roboto" charset="0"/>
                <a:cs typeface="Roboto"/>
                <a:sym typeface="Roboto"/>
              </a:rPr>
              <a:t>Л. Хейфлик  “Смертность и бессмертие на клеточном уровне”  // Биохимия, 1997, том 62, вып. 11, с. 1380-1393</a:t>
            </a:r>
            <a:endParaRPr sz="2000">
              <a:solidFill>
                <a:schemeClr val="accent1"/>
              </a:solidFill>
              <a:latin typeface="Roboto" charset="0"/>
              <a:ea typeface="Roboto" charset="0"/>
              <a:cs typeface="Roboto"/>
              <a:sym typeface="Roboto"/>
            </a:endParaRPr>
          </a:p>
          <a:p>
            <a:pPr marL="360000" marR="0" lvl="0" indent="-1143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arenR"/>
            </a:pPr>
            <a:r>
              <a:rPr lang="ru" sz="2000" dirty="0">
                <a:solidFill>
                  <a:schemeClr val="accent1"/>
                </a:solidFill>
                <a:latin typeface="Roboto" charset="0"/>
                <a:ea typeface="Roboto" charset="0"/>
                <a:cs typeface="Roboto"/>
                <a:sym typeface="Roboto"/>
              </a:rPr>
              <a:t>Б. Албертс, Д. Брей, Дж.Льюис, М.Рэфф, К. Робертс, Дж.Уотсон “Молекулярная биология клетки” (1994 год</a:t>
            </a:r>
            <a:r>
              <a:rPr lang="ru" sz="2000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/>
                <a:sym typeface="Roboto"/>
              </a:rPr>
              <a:t>)</a:t>
            </a:r>
          </a:p>
          <a:p>
            <a:pPr marL="360000" indent="-114300">
              <a:lnSpc>
                <a:spcPct val="150000"/>
              </a:lnSpc>
              <a:buSzPts val="1800"/>
              <a:buFont typeface="Roboto"/>
              <a:buAutoNum type="arabicParenR"/>
            </a:pPr>
            <a:r>
              <a:rPr lang="en-US" sz="2000" dirty="0" smtClean="0">
                <a:solidFill>
                  <a:schemeClr val="accent1"/>
                </a:solidFill>
                <a:uFill>
                  <a:noFill/>
                </a:uFill>
                <a:latin typeface="Roboto" charset="0"/>
                <a:ea typeface="Roboto" charset="0"/>
                <a:cs typeface="Roboto"/>
                <a:sym typeface="Roboto"/>
                <a:hlinkClick r:id="rId3"/>
              </a:rPr>
              <a:t>http://sciencevsaging.org/fr</a:t>
            </a:r>
            <a:endParaRPr lang="en-US" sz="2000" dirty="0" smtClean="0">
              <a:solidFill>
                <a:schemeClr val="accent1"/>
              </a:solidFill>
              <a:latin typeface="Roboto" charset="0"/>
              <a:ea typeface="Roboto" charset="0"/>
              <a:cs typeface="Roboto"/>
              <a:sym typeface="Roboto"/>
            </a:endParaRPr>
          </a:p>
          <a:p>
            <a:pPr marL="360000" marR="0" lvl="0" indent="-1143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endParaRPr sz="2000">
              <a:solidFill>
                <a:schemeClr val="accent1"/>
              </a:solidFill>
              <a:latin typeface="Roboto" charset="0"/>
              <a:ea typeface="Roboto" charset="0"/>
              <a:cs typeface="Roboto"/>
              <a:sym typeface="Roboto"/>
            </a:endParaRPr>
          </a:p>
          <a:p>
            <a:pPr marL="457200" marR="0" lvl="0" indent="0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000"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 charset="0"/>
              <a:ea typeface="Roboto" charset="0"/>
              <a:cs typeface="Roboto"/>
              <a:sym typeface="Roboto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753872" y="1954214"/>
            <a:ext cx="3049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bg1"/>
                </a:solidFill>
              </a:rPr>
              <a:t>Актуальность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2"/>
          </p:nvPr>
        </p:nvSpPr>
        <p:spPr>
          <a:xfrm>
            <a:off x="4756456" y="471932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0000"/>
                </a:solidFill>
              </a:rPr>
              <a:t>В настоящее время научные </a:t>
            </a:r>
            <a:r>
              <a:rPr lang="ru" sz="2000" dirty="0">
                <a:solidFill>
                  <a:srgbClr val="000000"/>
                </a:solidFill>
              </a:rPr>
              <a:t>возможности воздействия на клетку и </a:t>
            </a:r>
            <a:r>
              <a:rPr lang="ru" sz="2000" dirty="0" smtClean="0">
                <a:solidFill>
                  <a:srgbClr val="000000"/>
                </a:solidFill>
              </a:rPr>
              <a:t>процессы развиваются </a:t>
            </a:r>
            <a:r>
              <a:rPr lang="ru" sz="2000" dirty="0">
                <a:solidFill>
                  <a:srgbClr val="000000"/>
                </a:solidFill>
              </a:rPr>
              <a:t>с каждым днем и открывают массу </a:t>
            </a:r>
            <a:r>
              <a:rPr lang="ru" sz="2000" dirty="0" smtClean="0">
                <a:solidFill>
                  <a:srgbClr val="000000"/>
                </a:solidFill>
              </a:rPr>
              <a:t>возможностей изменения </a:t>
            </a:r>
            <a:r>
              <a:rPr lang="ru" sz="2000" dirty="0">
                <a:solidFill>
                  <a:srgbClr val="000000"/>
                </a:solidFill>
              </a:rPr>
              <a:t>запрограммированной жизни клетки. </a:t>
            </a:r>
            <a:endParaRPr sz="20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1218437" y="2189009"/>
            <a:ext cx="2096261" cy="10113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bg1"/>
                </a:solidFill>
              </a:rPr>
              <a:t>Проблема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4901059" y="622112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Roboto" charset="0"/>
                <a:ea typeface="Roboto" charset="0"/>
              </a:rPr>
              <a:t>Проблемами старения  живых  организмов  с  давних  времен  занимались</a:t>
            </a:r>
            <a:endParaRPr sz="2000">
              <a:solidFill>
                <a:srgbClr val="000000"/>
              </a:solidFill>
              <a:latin typeface="Roboto" charset="0"/>
              <a:ea typeface="Roboto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Roboto" charset="0"/>
                <a:ea typeface="Roboto" charset="0"/>
              </a:rPr>
              <a:t>биогеронтологи. Но причины старения долгое время были непонятны.</a:t>
            </a:r>
            <a:endParaRPr sz="2000">
              <a:solidFill>
                <a:srgbClr val="000000"/>
              </a:solidFill>
              <a:latin typeface="Roboto" charset="0"/>
              <a:ea typeface="Roboto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Roboto" charset="0"/>
                <a:ea typeface="Roboto" charset="0"/>
              </a:rPr>
              <a:t>Я хотела бы изучить каким образом происходит старение на клеточном уровне</a:t>
            </a:r>
            <a:endParaRPr sz="2000">
              <a:solidFill>
                <a:srgbClr val="000000"/>
              </a:solidFill>
              <a:latin typeface="Roboto" charset="0"/>
              <a:ea typeface="Roboto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latin typeface="Roboto" charset="0"/>
              <a:ea typeface="Roboto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4017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1" y="1540700"/>
            <a:ext cx="4017928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</a:rPr>
              <a:t>Моей целью является изучить как можно подробно процессы, которые происходят в организме, а именно в клетках, во время старения.</a:t>
            </a:r>
            <a:endParaRPr sz="200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l="17662" r="3733"/>
          <a:stretch/>
        </p:blipFill>
        <p:spPr>
          <a:xfrm>
            <a:off x="4584322" y="1540700"/>
            <a:ext cx="4247978" cy="30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Задачи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33734" y="1382337"/>
            <a:ext cx="8520600" cy="32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sz="2000" dirty="0">
                <a:solidFill>
                  <a:srgbClr val="000000"/>
                </a:solidFill>
              </a:rPr>
              <a:t>Я хочу разобраться, что именно подразумевают, под процессами клеточного старения, какие есть теории связанные с протеканием старения, как именно проходить процесс старения.</a:t>
            </a:r>
            <a:endParaRPr sz="2000">
              <a:solidFill>
                <a:srgbClr val="000000"/>
              </a:solidFill>
            </a:endParaRPr>
          </a:p>
          <a:p>
            <a:pPr marL="4572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sz="2000" dirty="0">
                <a:solidFill>
                  <a:srgbClr val="000000"/>
                </a:solidFill>
              </a:rPr>
              <a:t>Я хочу рассмотреть пути, которыми ученые предлагают обходить старение или его замедлять каким-то образом</a:t>
            </a:r>
            <a:endParaRPr sz="2000">
              <a:solidFill>
                <a:srgbClr val="000000"/>
              </a:solidFill>
            </a:endParaRPr>
          </a:p>
          <a:p>
            <a:pPr marL="4572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sz="2000" dirty="0">
                <a:solidFill>
                  <a:srgbClr val="000000"/>
                </a:solidFill>
              </a:rPr>
              <a:t>Я хочу выяснить зачем изучать процесс старение, и какие функции существуюту процесса старения клеток и организма.</a:t>
            </a:r>
            <a:endParaRPr sz="2000">
              <a:solidFill>
                <a:srgbClr val="000000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1200"/>
              </a:spcAft>
              <a:buNone/>
            </a:pPr>
            <a:endParaRPr sz="200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325277" y="390757"/>
            <a:ext cx="2508593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Оглавление</a:t>
            </a:r>
            <a:endParaRPr b="0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311725" y="1354800"/>
            <a:ext cx="8520600" cy="3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</a:rPr>
              <a:t>Введение ( 3 )</a:t>
            </a:r>
            <a:endParaRPr sz="2000">
              <a:solidFill>
                <a:srgbClr val="000000"/>
              </a:solidFill>
            </a:endParaRPr>
          </a:p>
          <a:p>
            <a:pPr marL="3600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</a:rPr>
              <a:t>1.Теории старения ( 4 )  </a:t>
            </a:r>
            <a:endParaRPr sz="2000">
              <a:solidFill>
                <a:srgbClr val="000000"/>
              </a:solidFill>
            </a:endParaRPr>
          </a:p>
          <a:p>
            <a:pPr marL="3600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</a:rPr>
              <a:t>2.  Известные способы замедления старения </a:t>
            </a:r>
            <a:r>
              <a:rPr lang="ru" sz="2000" dirty="0" smtClean="0">
                <a:solidFill>
                  <a:srgbClr val="000000"/>
                </a:solidFill>
              </a:rPr>
              <a:t>(</a:t>
            </a:r>
            <a:r>
              <a:rPr lang="ru" sz="2000" baseline="0" dirty="0" smtClean="0">
                <a:solidFill>
                  <a:srgbClr val="000000"/>
                </a:solidFill>
              </a:rPr>
              <a:t> </a:t>
            </a:r>
            <a:r>
              <a:rPr lang="ru" sz="2000" dirty="0" smtClean="0">
                <a:solidFill>
                  <a:srgbClr val="000000"/>
                </a:solidFill>
              </a:rPr>
              <a:t>10 </a:t>
            </a:r>
            <a:r>
              <a:rPr lang="ru" sz="2000" dirty="0">
                <a:solidFill>
                  <a:srgbClr val="000000"/>
                </a:solidFill>
              </a:rPr>
              <a:t>)</a:t>
            </a:r>
            <a:endParaRPr sz="2000">
              <a:solidFill>
                <a:srgbClr val="000000"/>
              </a:solidFill>
            </a:endParaRPr>
          </a:p>
          <a:p>
            <a:pPr marL="3600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</a:rPr>
              <a:t>3. </a:t>
            </a:r>
            <a:r>
              <a:rPr lang="ru" sz="2000" dirty="0" smtClean="0">
                <a:solidFill>
                  <a:srgbClr val="000000"/>
                </a:solidFill>
              </a:rPr>
              <a:t>Заключение(</a:t>
            </a:r>
            <a:r>
              <a:rPr lang="ru" sz="2000" baseline="0" dirty="0" smtClean="0">
                <a:solidFill>
                  <a:srgbClr val="000000"/>
                </a:solidFill>
              </a:rPr>
              <a:t> </a:t>
            </a:r>
            <a:r>
              <a:rPr lang="ru" sz="2000" dirty="0" smtClean="0">
                <a:solidFill>
                  <a:srgbClr val="000000"/>
                </a:solidFill>
              </a:rPr>
              <a:t>16 )</a:t>
            </a:r>
            <a:endParaRPr sz="2000">
              <a:solidFill>
                <a:srgbClr val="000000"/>
              </a:solidFill>
            </a:endParaRPr>
          </a:p>
          <a:p>
            <a:pPr marL="3600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</a:rPr>
              <a:t>Список литературы( </a:t>
            </a:r>
            <a:r>
              <a:rPr lang="ru" sz="2000" dirty="0" smtClean="0">
                <a:solidFill>
                  <a:srgbClr val="000000"/>
                </a:solidFill>
              </a:rPr>
              <a:t>18 </a:t>
            </a:r>
            <a:r>
              <a:rPr lang="ru" sz="2000" dirty="0">
                <a:solidFill>
                  <a:srgbClr val="000000"/>
                </a:solidFill>
              </a:rPr>
              <a:t>)</a:t>
            </a:r>
            <a:endParaRPr sz="20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80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498986" y="165254"/>
            <a:ext cx="5835711" cy="727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dirty="0"/>
              <a:t> </a:t>
            </a:r>
            <a:r>
              <a:rPr lang="ru" b="1" dirty="0"/>
              <a:t>Глава 1.  “Теории старения.”</a:t>
            </a:r>
            <a:endParaRPr b="1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268350" y="1778375"/>
            <a:ext cx="8607300" cy="26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</a:rPr>
              <a:t>В первой главе я рассматриваю </a:t>
            </a:r>
            <a:endParaRPr sz="20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sz="2000" dirty="0">
                <a:solidFill>
                  <a:srgbClr val="000000"/>
                </a:solidFill>
              </a:rPr>
              <a:t>теории связанные с протеканием старения</a:t>
            </a:r>
            <a:endParaRPr sz="20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sz="2000" dirty="0">
                <a:solidFill>
                  <a:srgbClr val="000000"/>
                </a:solidFill>
              </a:rPr>
              <a:t>как проходит процесс старения</a:t>
            </a:r>
            <a:endParaRPr sz="20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sz="2000" dirty="0">
                <a:solidFill>
                  <a:srgbClr val="000000"/>
                </a:solidFill>
              </a:rPr>
              <a:t>что подразумевают, под процессами клеточного старения.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000" dirty="0">
                <a:solidFill>
                  <a:srgbClr val="000000"/>
                </a:solidFill>
              </a:rPr>
              <a:t> 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187288" y="-220337"/>
            <a:ext cx="8681291" cy="936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dirty="0"/>
              <a:t>Глава 2.  “Известные способы замедления старения”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545700" y="1964300"/>
            <a:ext cx="4610100" cy="21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Во второй главе я рассматриваю основные пути, которыми ученые предлагают обходить старение или его замедлять каким-то образом.</a:t>
            </a:r>
            <a:endParaRPr sz="2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677" y="1336366"/>
            <a:ext cx="3285775" cy="35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256641" y="389940"/>
            <a:ext cx="4502646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Глава 3. “Заключение”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272275" y="1939500"/>
            <a:ext cx="85995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</a:rPr>
              <a:t>Помимо подведения итогов, в заключении я делаю вывод:</a:t>
            </a:r>
            <a:endParaRPr sz="2000">
              <a:solidFill>
                <a:srgbClr val="000000"/>
              </a:solidFill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sz="2000" dirty="0">
                <a:solidFill>
                  <a:srgbClr val="000000"/>
                </a:solidFill>
              </a:rPr>
              <a:t>зачем изучать процесс старение</a:t>
            </a:r>
            <a:endParaRPr sz="2000">
              <a:solidFill>
                <a:srgbClr val="000000"/>
              </a:solidFill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sz="2000" dirty="0">
                <a:solidFill>
                  <a:srgbClr val="000000"/>
                </a:solidFill>
              </a:rPr>
              <a:t>какие функции есть у процесса старения клеток и организма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PresentationFormat>Экран (16:9)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Merriweather</vt:lpstr>
      <vt:lpstr>Trebuchet MS</vt:lpstr>
      <vt:lpstr>Roboto</vt:lpstr>
      <vt:lpstr>Times New Roman</vt:lpstr>
      <vt:lpstr>Paradigm</vt:lpstr>
      <vt:lpstr>Реферат на тему:  “Процессы клеточного старения можно замедлить!”</vt:lpstr>
      <vt:lpstr>Актуальность</vt:lpstr>
      <vt:lpstr>Проблема</vt:lpstr>
      <vt:lpstr>Цель</vt:lpstr>
      <vt:lpstr>Задачи</vt:lpstr>
      <vt:lpstr>Оглавление</vt:lpstr>
      <vt:lpstr> Глава 1.  “Теории старения.”</vt:lpstr>
      <vt:lpstr>Глава 2.  “Известные способы замедления старения”</vt:lpstr>
      <vt:lpstr>Глава 3. “Заключение”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Реферат на тему:  “Процессы клеточного старения можно замедлить!”</dc:title>
  <cp:lastModifiedBy>gym1505</cp:lastModifiedBy>
  <cp:revision>1</cp:revision>
  <dcterms:modified xsi:type="dcterms:W3CDTF">2019-04-17T12:42:29Z</dcterms:modified>
</cp:coreProperties>
</file>